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7" r:id="rId4"/>
    <p:sldId id="260" r:id="rId5"/>
    <p:sldId id="262" r:id="rId6"/>
    <p:sldId id="268" r:id="rId7"/>
    <p:sldId id="265" r:id="rId8"/>
    <p:sldId id="266" r:id="rId9"/>
    <p:sldId id="261" r:id="rId10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C714"/>
    <a:srgbClr val="64A437"/>
    <a:srgbClr val="F17130"/>
    <a:srgbClr val="2D763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039" autoAdjust="0"/>
  </p:normalViewPr>
  <p:slideViewPr>
    <p:cSldViewPr snapToGrid="0">
      <p:cViewPr varScale="1">
        <p:scale>
          <a:sx n="92" d="100"/>
          <a:sy n="92" d="100"/>
        </p:scale>
        <p:origin x="13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2161F6-05AD-4794-A662-9DC80491A010}" type="doc">
      <dgm:prSet loTypeId="urn:microsoft.com/office/officeart/2008/layout/AlternatingHexagons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7570635-D0FE-4595-BAB4-19F2F16511DA}">
      <dgm:prSet/>
      <dgm:spPr/>
      <dgm:t>
        <a:bodyPr/>
        <a:lstStyle/>
        <a:p>
          <a:r>
            <a:rPr lang="en-US" b="1" dirty="0"/>
            <a:t>Affordability</a:t>
          </a:r>
          <a:endParaRPr lang="en-US" dirty="0"/>
        </a:p>
      </dgm:t>
    </dgm:pt>
    <dgm:pt modelId="{C0C69039-C5AE-4604-849A-1B8A47E7A759}" type="parTrans" cxnId="{176EB3F5-3109-43C9-A0BD-C788D24212AD}">
      <dgm:prSet/>
      <dgm:spPr/>
      <dgm:t>
        <a:bodyPr/>
        <a:lstStyle/>
        <a:p>
          <a:endParaRPr lang="en-US"/>
        </a:p>
      </dgm:t>
    </dgm:pt>
    <dgm:pt modelId="{656D59FF-113E-4337-81F6-E9B02BAA1F1E}" type="sibTrans" cxnId="{176EB3F5-3109-43C9-A0BD-C788D24212AD}">
      <dgm:prSet custT="1"/>
      <dgm:spPr/>
      <dgm:t>
        <a:bodyPr/>
        <a:lstStyle/>
        <a:p>
          <a:r>
            <a:rPr lang="en-US" sz="1200" dirty="0"/>
            <a:t>Liveability</a:t>
          </a:r>
        </a:p>
      </dgm:t>
    </dgm:pt>
    <dgm:pt modelId="{514CD557-1768-4989-9F3B-9E4046EF3CE0}">
      <dgm:prSet/>
      <dgm:spPr/>
      <dgm:t>
        <a:bodyPr/>
        <a:lstStyle/>
        <a:p>
          <a:r>
            <a:rPr lang="en-US" dirty="0"/>
            <a:t>Sustainability</a:t>
          </a:r>
        </a:p>
      </dgm:t>
    </dgm:pt>
    <dgm:pt modelId="{CACFD052-1415-4E93-9725-8DDD3748B47E}" type="parTrans" cxnId="{F3658CBF-AC8A-4700-AA63-7FC7FEBBA705}">
      <dgm:prSet/>
      <dgm:spPr/>
      <dgm:t>
        <a:bodyPr/>
        <a:lstStyle/>
        <a:p>
          <a:endParaRPr lang="en-US"/>
        </a:p>
      </dgm:t>
    </dgm:pt>
    <dgm:pt modelId="{864A592B-3C55-4F0F-8FAA-74D0CB1653CA}" type="sibTrans" cxnId="{F3658CBF-AC8A-4700-AA63-7FC7FEBBA705}">
      <dgm:prSet custT="1"/>
      <dgm:spPr/>
      <dgm:t>
        <a:bodyPr/>
        <a:lstStyle/>
        <a:p>
          <a:r>
            <a:rPr lang="en-US" sz="1200" dirty="0"/>
            <a:t>For Westland</a:t>
          </a:r>
        </a:p>
      </dgm:t>
    </dgm:pt>
    <dgm:pt modelId="{5DC926E8-5423-4CBC-A38E-2C14B0ACA61D}" type="pres">
      <dgm:prSet presAssocID="{3A2161F6-05AD-4794-A662-9DC80491A010}" presName="Name0" presStyleCnt="0">
        <dgm:presLayoutVars>
          <dgm:chMax/>
          <dgm:chPref/>
          <dgm:dir/>
          <dgm:animLvl val="lvl"/>
        </dgm:presLayoutVars>
      </dgm:prSet>
      <dgm:spPr/>
    </dgm:pt>
    <dgm:pt modelId="{854EAEA8-5B36-420A-AA53-E9C6927D8718}" type="pres">
      <dgm:prSet presAssocID="{D7570635-D0FE-4595-BAB4-19F2F16511DA}" presName="composite" presStyleCnt="0"/>
      <dgm:spPr/>
    </dgm:pt>
    <dgm:pt modelId="{1F86EB81-586D-4540-B601-A3FFBA1FD0C0}" type="pres">
      <dgm:prSet presAssocID="{D7570635-D0FE-4595-BAB4-19F2F16511DA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D7C00D35-C0AC-46A6-AF64-E9CD9A4CBAAA}" type="pres">
      <dgm:prSet presAssocID="{D7570635-D0FE-4595-BAB4-19F2F16511DA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74C4CF96-B51A-423A-AE3F-6BF6B0EFD31C}" type="pres">
      <dgm:prSet presAssocID="{D7570635-D0FE-4595-BAB4-19F2F16511DA}" presName="BalanceSpacing" presStyleCnt="0"/>
      <dgm:spPr/>
    </dgm:pt>
    <dgm:pt modelId="{DA85C69B-E125-4C86-A6EB-3E9D5FD4FF68}" type="pres">
      <dgm:prSet presAssocID="{D7570635-D0FE-4595-BAB4-19F2F16511DA}" presName="BalanceSpacing1" presStyleCnt="0"/>
      <dgm:spPr/>
    </dgm:pt>
    <dgm:pt modelId="{5B3124C6-700A-4667-87BC-69FEC7DA2227}" type="pres">
      <dgm:prSet presAssocID="{656D59FF-113E-4337-81F6-E9B02BAA1F1E}" presName="Accent1Text" presStyleLbl="node1" presStyleIdx="1" presStyleCnt="4"/>
      <dgm:spPr/>
    </dgm:pt>
    <dgm:pt modelId="{07386DE1-C841-45D5-9FA1-4F733BAF1172}" type="pres">
      <dgm:prSet presAssocID="{656D59FF-113E-4337-81F6-E9B02BAA1F1E}" presName="spaceBetweenRectangles" presStyleCnt="0"/>
      <dgm:spPr/>
    </dgm:pt>
    <dgm:pt modelId="{4D9EE68D-7C71-4753-9BB0-2FE568B10A85}" type="pres">
      <dgm:prSet presAssocID="{514CD557-1768-4989-9F3B-9E4046EF3CE0}" presName="composite" presStyleCnt="0"/>
      <dgm:spPr/>
    </dgm:pt>
    <dgm:pt modelId="{A3D73C06-7AEE-4A27-AE7F-066C21B06202}" type="pres">
      <dgm:prSet presAssocID="{514CD557-1768-4989-9F3B-9E4046EF3CE0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B5E0366E-BD35-4BA9-B7B5-B7EEB3BAF8BA}" type="pres">
      <dgm:prSet presAssocID="{514CD557-1768-4989-9F3B-9E4046EF3CE0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4F0879CD-380D-4269-936D-EE4221A4C880}" type="pres">
      <dgm:prSet presAssocID="{514CD557-1768-4989-9F3B-9E4046EF3CE0}" presName="BalanceSpacing" presStyleCnt="0"/>
      <dgm:spPr/>
    </dgm:pt>
    <dgm:pt modelId="{AB583A2F-B809-4120-9043-E8B659412CD8}" type="pres">
      <dgm:prSet presAssocID="{514CD557-1768-4989-9F3B-9E4046EF3CE0}" presName="BalanceSpacing1" presStyleCnt="0"/>
      <dgm:spPr/>
    </dgm:pt>
    <dgm:pt modelId="{FB972182-8297-415A-8FC0-69193E1EFA80}" type="pres">
      <dgm:prSet presAssocID="{864A592B-3C55-4F0F-8FAA-74D0CB1653CA}" presName="Accent1Text" presStyleLbl="node1" presStyleIdx="3" presStyleCnt="4"/>
      <dgm:spPr/>
    </dgm:pt>
  </dgm:ptLst>
  <dgm:cxnLst>
    <dgm:cxn modelId="{DED9E912-6528-4E4A-A914-E95D4D6E9FBD}" type="presOf" srcId="{D7570635-D0FE-4595-BAB4-19F2F16511DA}" destId="{1F86EB81-586D-4540-B601-A3FFBA1FD0C0}" srcOrd="0" destOrd="0" presId="urn:microsoft.com/office/officeart/2008/layout/AlternatingHexagons"/>
    <dgm:cxn modelId="{521A872B-0446-4A6F-AAB8-A0769AB18AD5}" type="presOf" srcId="{3A2161F6-05AD-4794-A662-9DC80491A010}" destId="{5DC926E8-5423-4CBC-A38E-2C14B0ACA61D}" srcOrd="0" destOrd="0" presId="urn:microsoft.com/office/officeart/2008/layout/AlternatingHexagons"/>
    <dgm:cxn modelId="{CBD3CA51-3BFF-4793-AF04-F5A11D07F148}" type="presOf" srcId="{864A592B-3C55-4F0F-8FAA-74D0CB1653CA}" destId="{FB972182-8297-415A-8FC0-69193E1EFA80}" srcOrd="0" destOrd="0" presId="urn:microsoft.com/office/officeart/2008/layout/AlternatingHexagons"/>
    <dgm:cxn modelId="{B765B075-1A8B-4951-BB8E-C424FA60A42E}" type="presOf" srcId="{656D59FF-113E-4337-81F6-E9B02BAA1F1E}" destId="{5B3124C6-700A-4667-87BC-69FEC7DA2227}" srcOrd="0" destOrd="0" presId="urn:microsoft.com/office/officeart/2008/layout/AlternatingHexagons"/>
    <dgm:cxn modelId="{F3658CBF-AC8A-4700-AA63-7FC7FEBBA705}" srcId="{3A2161F6-05AD-4794-A662-9DC80491A010}" destId="{514CD557-1768-4989-9F3B-9E4046EF3CE0}" srcOrd="1" destOrd="0" parTransId="{CACFD052-1415-4E93-9725-8DDD3748B47E}" sibTransId="{864A592B-3C55-4F0F-8FAA-74D0CB1653CA}"/>
    <dgm:cxn modelId="{929021D0-CD5F-416C-A8E1-495300587B5B}" type="presOf" srcId="{514CD557-1768-4989-9F3B-9E4046EF3CE0}" destId="{A3D73C06-7AEE-4A27-AE7F-066C21B06202}" srcOrd="0" destOrd="0" presId="urn:microsoft.com/office/officeart/2008/layout/AlternatingHexagons"/>
    <dgm:cxn modelId="{176EB3F5-3109-43C9-A0BD-C788D24212AD}" srcId="{3A2161F6-05AD-4794-A662-9DC80491A010}" destId="{D7570635-D0FE-4595-BAB4-19F2F16511DA}" srcOrd="0" destOrd="0" parTransId="{C0C69039-C5AE-4604-849A-1B8A47E7A759}" sibTransId="{656D59FF-113E-4337-81F6-E9B02BAA1F1E}"/>
    <dgm:cxn modelId="{173A5884-BDA1-4921-8B48-8D0AE076DCB8}" type="presParOf" srcId="{5DC926E8-5423-4CBC-A38E-2C14B0ACA61D}" destId="{854EAEA8-5B36-420A-AA53-E9C6927D8718}" srcOrd="0" destOrd="0" presId="urn:microsoft.com/office/officeart/2008/layout/AlternatingHexagons"/>
    <dgm:cxn modelId="{09845617-54C4-422C-AE1D-C94FA71CE05C}" type="presParOf" srcId="{854EAEA8-5B36-420A-AA53-E9C6927D8718}" destId="{1F86EB81-586D-4540-B601-A3FFBA1FD0C0}" srcOrd="0" destOrd="0" presId="urn:microsoft.com/office/officeart/2008/layout/AlternatingHexagons"/>
    <dgm:cxn modelId="{96CB0D3F-1405-4CE5-80C2-BA7C730E74C1}" type="presParOf" srcId="{854EAEA8-5B36-420A-AA53-E9C6927D8718}" destId="{D7C00D35-C0AC-46A6-AF64-E9CD9A4CBAAA}" srcOrd="1" destOrd="0" presId="urn:microsoft.com/office/officeart/2008/layout/AlternatingHexagons"/>
    <dgm:cxn modelId="{28650574-5BD1-466B-8A72-0735793BDC79}" type="presParOf" srcId="{854EAEA8-5B36-420A-AA53-E9C6927D8718}" destId="{74C4CF96-B51A-423A-AE3F-6BF6B0EFD31C}" srcOrd="2" destOrd="0" presId="urn:microsoft.com/office/officeart/2008/layout/AlternatingHexagons"/>
    <dgm:cxn modelId="{47843614-F7D2-4D37-AA2D-A9695617F3D1}" type="presParOf" srcId="{854EAEA8-5B36-420A-AA53-E9C6927D8718}" destId="{DA85C69B-E125-4C86-A6EB-3E9D5FD4FF68}" srcOrd="3" destOrd="0" presId="urn:microsoft.com/office/officeart/2008/layout/AlternatingHexagons"/>
    <dgm:cxn modelId="{B42AAC2F-254D-4928-9FDE-0D19BF9357BE}" type="presParOf" srcId="{854EAEA8-5B36-420A-AA53-E9C6927D8718}" destId="{5B3124C6-700A-4667-87BC-69FEC7DA2227}" srcOrd="4" destOrd="0" presId="urn:microsoft.com/office/officeart/2008/layout/AlternatingHexagons"/>
    <dgm:cxn modelId="{A9BA495E-7618-44F2-839D-021202F1FD33}" type="presParOf" srcId="{5DC926E8-5423-4CBC-A38E-2C14B0ACA61D}" destId="{07386DE1-C841-45D5-9FA1-4F733BAF1172}" srcOrd="1" destOrd="0" presId="urn:microsoft.com/office/officeart/2008/layout/AlternatingHexagons"/>
    <dgm:cxn modelId="{A36DFA4F-B000-49C3-B833-31D6D0349918}" type="presParOf" srcId="{5DC926E8-5423-4CBC-A38E-2C14B0ACA61D}" destId="{4D9EE68D-7C71-4753-9BB0-2FE568B10A85}" srcOrd="2" destOrd="0" presId="urn:microsoft.com/office/officeart/2008/layout/AlternatingHexagons"/>
    <dgm:cxn modelId="{0E417FAF-B2FA-4FFC-927B-A141E7FF0438}" type="presParOf" srcId="{4D9EE68D-7C71-4753-9BB0-2FE568B10A85}" destId="{A3D73C06-7AEE-4A27-AE7F-066C21B06202}" srcOrd="0" destOrd="0" presId="urn:microsoft.com/office/officeart/2008/layout/AlternatingHexagons"/>
    <dgm:cxn modelId="{06DB2BD5-128A-4489-920F-B95981EF7805}" type="presParOf" srcId="{4D9EE68D-7C71-4753-9BB0-2FE568B10A85}" destId="{B5E0366E-BD35-4BA9-B7B5-B7EEB3BAF8BA}" srcOrd="1" destOrd="0" presId="urn:microsoft.com/office/officeart/2008/layout/AlternatingHexagons"/>
    <dgm:cxn modelId="{011307C4-1884-49AB-8FF2-E2803F2080AF}" type="presParOf" srcId="{4D9EE68D-7C71-4753-9BB0-2FE568B10A85}" destId="{4F0879CD-380D-4269-936D-EE4221A4C880}" srcOrd="2" destOrd="0" presId="urn:microsoft.com/office/officeart/2008/layout/AlternatingHexagons"/>
    <dgm:cxn modelId="{B106A09E-D641-407C-A927-6BDF055FE44F}" type="presParOf" srcId="{4D9EE68D-7C71-4753-9BB0-2FE568B10A85}" destId="{AB583A2F-B809-4120-9043-E8B659412CD8}" srcOrd="3" destOrd="0" presId="urn:microsoft.com/office/officeart/2008/layout/AlternatingHexagons"/>
    <dgm:cxn modelId="{545A1339-D763-4958-BFB5-84A219D71C4B}" type="presParOf" srcId="{4D9EE68D-7C71-4753-9BB0-2FE568B10A85}" destId="{FB972182-8297-415A-8FC0-69193E1EFA80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2161F6-05AD-4794-A662-9DC80491A010}" type="doc">
      <dgm:prSet loTypeId="urn:microsoft.com/office/officeart/2008/layout/AlternatingHexagons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14CD557-1768-4989-9F3B-9E4046EF3CE0}">
      <dgm:prSet custT="1"/>
      <dgm:spPr/>
      <dgm:t>
        <a:bodyPr/>
        <a:lstStyle/>
        <a:p>
          <a:r>
            <a:rPr lang="en-US" sz="1200" dirty="0"/>
            <a:t>Affordability</a:t>
          </a:r>
        </a:p>
      </dgm:t>
    </dgm:pt>
    <dgm:pt modelId="{CACFD052-1415-4E93-9725-8DDD3748B47E}" type="parTrans" cxnId="{F3658CBF-AC8A-4700-AA63-7FC7FEBBA705}">
      <dgm:prSet/>
      <dgm:spPr/>
      <dgm:t>
        <a:bodyPr/>
        <a:lstStyle/>
        <a:p>
          <a:endParaRPr lang="en-US"/>
        </a:p>
      </dgm:t>
    </dgm:pt>
    <dgm:pt modelId="{864A592B-3C55-4F0F-8FAA-74D0CB1653CA}" type="sibTrans" cxnId="{F3658CBF-AC8A-4700-AA63-7FC7FEBBA705}">
      <dgm:prSet custT="1"/>
      <dgm:spPr/>
      <dgm:t>
        <a:bodyPr/>
        <a:lstStyle/>
        <a:p>
          <a:r>
            <a:rPr lang="en-US" sz="1200" dirty="0"/>
            <a:t>Sustainability</a:t>
          </a:r>
        </a:p>
      </dgm:t>
    </dgm:pt>
    <dgm:pt modelId="{D7570635-D0FE-4595-BAB4-19F2F16511DA}">
      <dgm:prSet custT="1"/>
      <dgm:spPr/>
      <dgm:t>
        <a:bodyPr/>
        <a:lstStyle/>
        <a:p>
          <a:r>
            <a:rPr lang="en-US" sz="1400" b="1" dirty="0" err="1"/>
            <a:t>Liveability</a:t>
          </a:r>
          <a:endParaRPr lang="en-US" sz="1400" dirty="0"/>
        </a:p>
      </dgm:t>
    </dgm:pt>
    <dgm:pt modelId="{656D59FF-113E-4337-81F6-E9B02BAA1F1E}" type="sibTrans" cxnId="{176EB3F5-3109-43C9-A0BD-C788D24212AD}">
      <dgm:prSet custT="1"/>
      <dgm:spPr/>
      <dgm:t>
        <a:bodyPr/>
        <a:lstStyle/>
        <a:p>
          <a:r>
            <a:rPr lang="en-US" sz="1800" dirty="0"/>
            <a:t>Right for Westland</a:t>
          </a:r>
        </a:p>
      </dgm:t>
    </dgm:pt>
    <dgm:pt modelId="{C0C69039-C5AE-4604-849A-1B8A47E7A759}" type="parTrans" cxnId="{176EB3F5-3109-43C9-A0BD-C788D24212AD}">
      <dgm:prSet/>
      <dgm:spPr/>
      <dgm:t>
        <a:bodyPr/>
        <a:lstStyle/>
        <a:p>
          <a:endParaRPr lang="en-US"/>
        </a:p>
      </dgm:t>
    </dgm:pt>
    <dgm:pt modelId="{5DC926E8-5423-4CBC-A38E-2C14B0ACA61D}" type="pres">
      <dgm:prSet presAssocID="{3A2161F6-05AD-4794-A662-9DC80491A010}" presName="Name0" presStyleCnt="0">
        <dgm:presLayoutVars>
          <dgm:chMax/>
          <dgm:chPref/>
          <dgm:dir/>
          <dgm:animLvl val="lvl"/>
        </dgm:presLayoutVars>
      </dgm:prSet>
      <dgm:spPr/>
    </dgm:pt>
    <dgm:pt modelId="{854EAEA8-5B36-420A-AA53-E9C6927D8718}" type="pres">
      <dgm:prSet presAssocID="{D7570635-D0FE-4595-BAB4-19F2F16511DA}" presName="composite" presStyleCnt="0"/>
      <dgm:spPr/>
    </dgm:pt>
    <dgm:pt modelId="{1F86EB81-586D-4540-B601-A3FFBA1FD0C0}" type="pres">
      <dgm:prSet presAssocID="{D7570635-D0FE-4595-BAB4-19F2F16511DA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D7C00D35-C0AC-46A6-AF64-E9CD9A4CBAAA}" type="pres">
      <dgm:prSet presAssocID="{D7570635-D0FE-4595-BAB4-19F2F16511DA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74C4CF96-B51A-423A-AE3F-6BF6B0EFD31C}" type="pres">
      <dgm:prSet presAssocID="{D7570635-D0FE-4595-BAB4-19F2F16511DA}" presName="BalanceSpacing" presStyleCnt="0"/>
      <dgm:spPr/>
    </dgm:pt>
    <dgm:pt modelId="{DA85C69B-E125-4C86-A6EB-3E9D5FD4FF68}" type="pres">
      <dgm:prSet presAssocID="{D7570635-D0FE-4595-BAB4-19F2F16511DA}" presName="BalanceSpacing1" presStyleCnt="0"/>
      <dgm:spPr/>
    </dgm:pt>
    <dgm:pt modelId="{5B3124C6-700A-4667-87BC-69FEC7DA2227}" type="pres">
      <dgm:prSet presAssocID="{656D59FF-113E-4337-81F6-E9B02BAA1F1E}" presName="Accent1Text" presStyleLbl="node1" presStyleIdx="1" presStyleCnt="4"/>
      <dgm:spPr/>
    </dgm:pt>
    <dgm:pt modelId="{07386DE1-C841-45D5-9FA1-4F733BAF1172}" type="pres">
      <dgm:prSet presAssocID="{656D59FF-113E-4337-81F6-E9B02BAA1F1E}" presName="spaceBetweenRectangles" presStyleCnt="0"/>
      <dgm:spPr/>
    </dgm:pt>
    <dgm:pt modelId="{4D9EE68D-7C71-4753-9BB0-2FE568B10A85}" type="pres">
      <dgm:prSet presAssocID="{514CD557-1768-4989-9F3B-9E4046EF3CE0}" presName="composite" presStyleCnt="0"/>
      <dgm:spPr/>
    </dgm:pt>
    <dgm:pt modelId="{A3D73C06-7AEE-4A27-AE7F-066C21B06202}" type="pres">
      <dgm:prSet presAssocID="{514CD557-1768-4989-9F3B-9E4046EF3CE0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B5E0366E-BD35-4BA9-B7B5-B7EEB3BAF8BA}" type="pres">
      <dgm:prSet presAssocID="{514CD557-1768-4989-9F3B-9E4046EF3CE0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4F0879CD-380D-4269-936D-EE4221A4C880}" type="pres">
      <dgm:prSet presAssocID="{514CD557-1768-4989-9F3B-9E4046EF3CE0}" presName="BalanceSpacing" presStyleCnt="0"/>
      <dgm:spPr/>
    </dgm:pt>
    <dgm:pt modelId="{AB583A2F-B809-4120-9043-E8B659412CD8}" type="pres">
      <dgm:prSet presAssocID="{514CD557-1768-4989-9F3B-9E4046EF3CE0}" presName="BalanceSpacing1" presStyleCnt="0"/>
      <dgm:spPr/>
    </dgm:pt>
    <dgm:pt modelId="{FB972182-8297-415A-8FC0-69193E1EFA80}" type="pres">
      <dgm:prSet presAssocID="{864A592B-3C55-4F0F-8FAA-74D0CB1653CA}" presName="Accent1Text" presStyleLbl="node1" presStyleIdx="3" presStyleCnt="4"/>
      <dgm:spPr/>
    </dgm:pt>
  </dgm:ptLst>
  <dgm:cxnLst>
    <dgm:cxn modelId="{DED9E912-6528-4E4A-A914-E95D4D6E9FBD}" type="presOf" srcId="{D7570635-D0FE-4595-BAB4-19F2F16511DA}" destId="{1F86EB81-586D-4540-B601-A3FFBA1FD0C0}" srcOrd="0" destOrd="0" presId="urn:microsoft.com/office/officeart/2008/layout/AlternatingHexagons"/>
    <dgm:cxn modelId="{521A872B-0446-4A6F-AAB8-A0769AB18AD5}" type="presOf" srcId="{3A2161F6-05AD-4794-A662-9DC80491A010}" destId="{5DC926E8-5423-4CBC-A38E-2C14B0ACA61D}" srcOrd="0" destOrd="0" presId="urn:microsoft.com/office/officeart/2008/layout/AlternatingHexagons"/>
    <dgm:cxn modelId="{CBD3CA51-3BFF-4793-AF04-F5A11D07F148}" type="presOf" srcId="{864A592B-3C55-4F0F-8FAA-74D0CB1653CA}" destId="{FB972182-8297-415A-8FC0-69193E1EFA80}" srcOrd="0" destOrd="0" presId="urn:microsoft.com/office/officeart/2008/layout/AlternatingHexagons"/>
    <dgm:cxn modelId="{B765B075-1A8B-4951-BB8E-C424FA60A42E}" type="presOf" srcId="{656D59FF-113E-4337-81F6-E9B02BAA1F1E}" destId="{5B3124C6-700A-4667-87BC-69FEC7DA2227}" srcOrd="0" destOrd="0" presId="urn:microsoft.com/office/officeart/2008/layout/AlternatingHexagons"/>
    <dgm:cxn modelId="{F3658CBF-AC8A-4700-AA63-7FC7FEBBA705}" srcId="{3A2161F6-05AD-4794-A662-9DC80491A010}" destId="{514CD557-1768-4989-9F3B-9E4046EF3CE0}" srcOrd="1" destOrd="0" parTransId="{CACFD052-1415-4E93-9725-8DDD3748B47E}" sibTransId="{864A592B-3C55-4F0F-8FAA-74D0CB1653CA}"/>
    <dgm:cxn modelId="{929021D0-CD5F-416C-A8E1-495300587B5B}" type="presOf" srcId="{514CD557-1768-4989-9F3B-9E4046EF3CE0}" destId="{A3D73C06-7AEE-4A27-AE7F-066C21B06202}" srcOrd="0" destOrd="0" presId="urn:microsoft.com/office/officeart/2008/layout/AlternatingHexagons"/>
    <dgm:cxn modelId="{176EB3F5-3109-43C9-A0BD-C788D24212AD}" srcId="{3A2161F6-05AD-4794-A662-9DC80491A010}" destId="{D7570635-D0FE-4595-BAB4-19F2F16511DA}" srcOrd="0" destOrd="0" parTransId="{C0C69039-C5AE-4604-849A-1B8A47E7A759}" sibTransId="{656D59FF-113E-4337-81F6-E9B02BAA1F1E}"/>
    <dgm:cxn modelId="{173A5884-BDA1-4921-8B48-8D0AE076DCB8}" type="presParOf" srcId="{5DC926E8-5423-4CBC-A38E-2C14B0ACA61D}" destId="{854EAEA8-5B36-420A-AA53-E9C6927D8718}" srcOrd="0" destOrd="0" presId="urn:microsoft.com/office/officeart/2008/layout/AlternatingHexagons"/>
    <dgm:cxn modelId="{09845617-54C4-422C-AE1D-C94FA71CE05C}" type="presParOf" srcId="{854EAEA8-5B36-420A-AA53-E9C6927D8718}" destId="{1F86EB81-586D-4540-B601-A3FFBA1FD0C0}" srcOrd="0" destOrd="0" presId="urn:microsoft.com/office/officeart/2008/layout/AlternatingHexagons"/>
    <dgm:cxn modelId="{96CB0D3F-1405-4CE5-80C2-BA7C730E74C1}" type="presParOf" srcId="{854EAEA8-5B36-420A-AA53-E9C6927D8718}" destId="{D7C00D35-C0AC-46A6-AF64-E9CD9A4CBAAA}" srcOrd="1" destOrd="0" presId="urn:microsoft.com/office/officeart/2008/layout/AlternatingHexagons"/>
    <dgm:cxn modelId="{28650574-5BD1-466B-8A72-0735793BDC79}" type="presParOf" srcId="{854EAEA8-5B36-420A-AA53-E9C6927D8718}" destId="{74C4CF96-B51A-423A-AE3F-6BF6B0EFD31C}" srcOrd="2" destOrd="0" presId="urn:microsoft.com/office/officeart/2008/layout/AlternatingHexagons"/>
    <dgm:cxn modelId="{47843614-F7D2-4D37-AA2D-A9695617F3D1}" type="presParOf" srcId="{854EAEA8-5B36-420A-AA53-E9C6927D8718}" destId="{DA85C69B-E125-4C86-A6EB-3E9D5FD4FF68}" srcOrd="3" destOrd="0" presId="urn:microsoft.com/office/officeart/2008/layout/AlternatingHexagons"/>
    <dgm:cxn modelId="{B42AAC2F-254D-4928-9FDE-0D19BF9357BE}" type="presParOf" srcId="{854EAEA8-5B36-420A-AA53-E9C6927D8718}" destId="{5B3124C6-700A-4667-87BC-69FEC7DA2227}" srcOrd="4" destOrd="0" presId="urn:microsoft.com/office/officeart/2008/layout/AlternatingHexagons"/>
    <dgm:cxn modelId="{A9BA495E-7618-44F2-839D-021202F1FD33}" type="presParOf" srcId="{5DC926E8-5423-4CBC-A38E-2C14B0ACA61D}" destId="{07386DE1-C841-45D5-9FA1-4F733BAF1172}" srcOrd="1" destOrd="0" presId="urn:microsoft.com/office/officeart/2008/layout/AlternatingHexagons"/>
    <dgm:cxn modelId="{A36DFA4F-B000-49C3-B833-31D6D0349918}" type="presParOf" srcId="{5DC926E8-5423-4CBC-A38E-2C14B0ACA61D}" destId="{4D9EE68D-7C71-4753-9BB0-2FE568B10A85}" srcOrd="2" destOrd="0" presId="urn:microsoft.com/office/officeart/2008/layout/AlternatingHexagons"/>
    <dgm:cxn modelId="{0E417FAF-B2FA-4FFC-927B-A141E7FF0438}" type="presParOf" srcId="{4D9EE68D-7C71-4753-9BB0-2FE568B10A85}" destId="{A3D73C06-7AEE-4A27-AE7F-066C21B06202}" srcOrd="0" destOrd="0" presId="urn:microsoft.com/office/officeart/2008/layout/AlternatingHexagons"/>
    <dgm:cxn modelId="{06DB2BD5-128A-4489-920F-B95981EF7805}" type="presParOf" srcId="{4D9EE68D-7C71-4753-9BB0-2FE568B10A85}" destId="{B5E0366E-BD35-4BA9-B7B5-B7EEB3BAF8BA}" srcOrd="1" destOrd="0" presId="urn:microsoft.com/office/officeart/2008/layout/AlternatingHexagons"/>
    <dgm:cxn modelId="{011307C4-1884-49AB-8FF2-E2803F2080AF}" type="presParOf" srcId="{4D9EE68D-7C71-4753-9BB0-2FE568B10A85}" destId="{4F0879CD-380D-4269-936D-EE4221A4C880}" srcOrd="2" destOrd="0" presId="urn:microsoft.com/office/officeart/2008/layout/AlternatingHexagons"/>
    <dgm:cxn modelId="{B106A09E-D641-407C-A927-6BDF055FE44F}" type="presParOf" srcId="{4D9EE68D-7C71-4753-9BB0-2FE568B10A85}" destId="{AB583A2F-B809-4120-9043-E8B659412CD8}" srcOrd="3" destOrd="0" presId="urn:microsoft.com/office/officeart/2008/layout/AlternatingHexagons"/>
    <dgm:cxn modelId="{545A1339-D763-4958-BFB5-84A219D71C4B}" type="presParOf" srcId="{4D9EE68D-7C71-4753-9BB0-2FE568B10A85}" destId="{FB972182-8297-415A-8FC0-69193E1EFA80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2161F6-05AD-4794-A662-9DC80491A010}" type="doc">
      <dgm:prSet loTypeId="urn:microsoft.com/office/officeart/2008/layout/AlternatingHexagons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7570635-D0FE-4595-BAB4-19F2F16511DA}">
      <dgm:prSet custT="1"/>
      <dgm:spPr/>
      <dgm:t>
        <a:bodyPr/>
        <a:lstStyle/>
        <a:p>
          <a:r>
            <a:rPr lang="en-US" sz="1300" dirty="0"/>
            <a:t>Open Discussion</a:t>
          </a:r>
        </a:p>
      </dgm:t>
    </dgm:pt>
    <dgm:pt modelId="{C0C69039-C5AE-4604-849A-1B8A47E7A759}" type="parTrans" cxnId="{176EB3F5-3109-43C9-A0BD-C788D24212AD}">
      <dgm:prSet/>
      <dgm:spPr/>
      <dgm:t>
        <a:bodyPr/>
        <a:lstStyle/>
        <a:p>
          <a:endParaRPr lang="en-US"/>
        </a:p>
      </dgm:t>
    </dgm:pt>
    <dgm:pt modelId="{656D59FF-113E-4337-81F6-E9B02BAA1F1E}" type="sibTrans" cxnId="{176EB3F5-3109-43C9-A0BD-C788D24212AD}">
      <dgm:prSet custT="1"/>
      <dgm:spPr/>
      <dgm:t>
        <a:bodyPr/>
        <a:lstStyle/>
        <a:p>
          <a:r>
            <a:rPr lang="en-US" sz="2000" dirty="0"/>
            <a:t>Future Proof</a:t>
          </a:r>
        </a:p>
      </dgm:t>
    </dgm:pt>
    <dgm:pt modelId="{514CD557-1768-4989-9F3B-9E4046EF3CE0}">
      <dgm:prSet/>
      <dgm:spPr/>
      <dgm:t>
        <a:bodyPr/>
        <a:lstStyle/>
        <a:p>
          <a:r>
            <a:rPr lang="en-US" dirty="0"/>
            <a:t>Community Engagement</a:t>
          </a:r>
        </a:p>
      </dgm:t>
    </dgm:pt>
    <dgm:pt modelId="{CACFD052-1415-4E93-9725-8DDD3748B47E}" type="parTrans" cxnId="{F3658CBF-AC8A-4700-AA63-7FC7FEBBA705}">
      <dgm:prSet/>
      <dgm:spPr/>
      <dgm:t>
        <a:bodyPr/>
        <a:lstStyle/>
        <a:p>
          <a:endParaRPr lang="en-US"/>
        </a:p>
      </dgm:t>
    </dgm:pt>
    <dgm:pt modelId="{864A592B-3C55-4F0F-8FAA-74D0CB1653CA}" type="sibTrans" cxnId="{F3658CBF-AC8A-4700-AA63-7FC7FEBBA705}">
      <dgm:prSet custT="1"/>
      <dgm:spPr/>
      <dgm:t>
        <a:bodyPr/>
        <a:lstStyle/>
        <a:p>
          <a:r>
            <a:rPr lang="en-US" sz="1800" dirty="0"/>
            <a:t>Total Refresh</a:t>
          </a:r>
        </a:p>
      </dgm:t>
    </dgm:pt>
    <dgm:pt modelId="{5DC926E8-5423-4CBC-A38E-2C14B0ACA61D}" type="pres">
      <dgm:prSet presAssocID="{3A2161F6-05AD-4794-A662-9DC80491A010}" presName="Name0" presStyleCnt="0">
        <dgm:presLayoutVars>
          <dgm:chMax/>
          <dgm:chPref/>
          <dgm:dir/>
          <dgm:animLvl val="lvl"/>
        </dgm:presLayoutVars>
      </dgm:prSet>
      <dgm:spPr/>
    </dgm:pt>
    <dgm:pt modelId="{854EAEA8-5B36-420A-AA53-E9C6927D8718}" type="pres">
      <dgm:prSet presAssocID="{D7570635-D0FE-4595-BAB4-19F2F16511DA}" presName="composite" presStyleCnt="0"/>
      <dgm:spPr/>
    </dgm:pt>
    <dgm:pt modelId="{1F86EB81-586D-4540-B601-A3FFBA1FD0C0}" type="pres">
      <dgm:prSet presAssocID="{D7570635-D0FE-4595-BAB4-19F2F16511DA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D7C00D35-C0AC-46A6-AF64-E9CD9A4CBAAA}" type="pres">
      <dgm:prSet presAssocID="{D7570635-D0FE-4595-BAB4-19F2F16511DA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74C4CF96-B51A-423A-AE3F-6BF6B0EFD31C}" type="pres">
      <dgm:prSet presAssocID="{D7570635-D0FE-4595-BAB4-19F2F16511DA}" presName="BalanceSpacing" presStyleCnt="0"/>
      <dgm:spPr/>
    </dgm:pt>
    <dgm:pt modelId="{DA85C69B-E125-4C86-A6EB-3E9D5FD4FF68}" type="pres">
      <dgm:prSet presAssocID="{D7570635-D0FE-4595-BAB4-19F2F16511DA}" presName="BalanceSpacing1" presStyleCnt="0"/>
      <dgm:spPr/>
    </dgm:pt>
    <dgm:pt modelId="{5B3124C6-700A-4667-87BC-69FEC7DA2227}" type="pres">
      <dgm:prSet presAssocID="{656D59FF-113E-4337-81F6-E9B02BAA1F1E}" presName="Accent1Text" presStyleLbl="node1" presStyleIdx="1" presStyleCnt="4"/>
      <dgm:spPr/>
    </dgm:pt>
    <dgm:pt modelId="{07386DE1-C841-45D5-9FA1-4F733BAF1172}" type="pres">
      <dgm:prSet presAssocID="{656D59FF-113E-4337-81F6-E9B02BAA1F1E}" presName="spaceBetweenRectangles" presStyleCnt="0"/>
      <dgm:spPr/>
    </dgm:pt>
    <dgm:pt modelId="{4D9EE68D-7C71-4753-9BB0-2FE568B10A85}" type="pres">
      <dgm:prSet presAssocID="{514CD557-1768-4989-9F3B-9E4046EF3CE0}" presName="composite" presStyleCnt="0"/>
      <dgm:spPr/>
    </dgm:pt>
    <dgm:pt modelId="{A3D73C06-7AEE-4A27-AE7F-066C21B06202}" type="pres">
      <dgm:prSet presAssocID="{514CD557-1768-4989-9F3B-9E4046EF3CE0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B5E0366E-BD35-4BA9-B7B5-B7EEB3BAF8BA}" type="pres">
      <dgm:prSet presAssocID="{514CD557-1768-4989-9F3B-9E4046EF3CE0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4F0879CD-380D-4269-936D-EE4221A4C880}" type="pres">
      <dgm:prSet presAssocID="{514CD557-1768-4989-9F3B-9E4046EF3CE0}" presName="BalanceSpacing" presStyleCnt="0"/>
      <dgm:spPr/>
    </dgm:pt>
    <dgm:pt modelId="{AB583A2F-B809-4120-9043-E8B659412CD8}" type="pres">
      <dgm:prSet presAssocID="{514CD557-1768-4989-9F3B-9E4046EF3CE0}" presName="BalanceSpacing1" presStyleCnt="0"/>
      <dgm:spPr/>
    </dgm:pt>
    <dgm:pt modelId="{FB972182-8297-415A-8FC0-69193E1EFA80}" type="pres">
      <dgm:prSet presAssocID="{864A592B-3C55-4F0F-8FAA-74D0CB1653CA}" presName="Accent1Text" presStyleLbl="node1" presStyleIdx="3" presStyleCnt="4"/>
      <dgm:spPr/>
    </dgm:pt>
  </dgm:ptLst>
  <dgm:cxnLst>
    <dgm:cxn modelId="{DED9E912-6528-4E4A-A914-E95D4D6E9FBD}" type="presOf" srcId="{D7570635-D0FE-4595-BAB4-19F2F16511DA}" destId="{1F86EB81-586D-4540-B601-A3FFBA1FD0C0}" srcOrd="0" destOrd="0" presId="urn:microsoft.com/office/officeart/2008/layout/AlternatingHexagons"/>
    <dgm:cxn modelId="{521A872B-0446-4A6F-AAB8-A0769AB18AD5}" type="presOf" srcId="{3A2161F6-05AD-4794-A662-9DC80491A010}" destId="{5DC926E8-5423-4CBC-A38E-2C14B0ACA61D}" srcOrd="0" destOrd="0" presId="urn:microsoft.com/office/officeart/2008/layout/AlternatingHexagons"/>
    <dgm:cxn modelId="{CBD3CA51-3BFF-4793-AF04-F5A11D07F148}" type="presOf" srcId="{864A592B-3C55-4F0F-8FAA-74D0CB1653CA}" destId="{FB972182-8297-415A-8FC0-69193E1EFA80}" srcOrd="0" destOrd="0" presId="urn:microsoft.com/office/officeart/2008/layout/AlternatingHexagons"/>
    <dgm:cxn modelId="{B765B075-1A8B-4951-BB8E-C424FA60A42E}" type="presOf" srcId="{656D59FF-113E-4337-81F6-E9B02BAA1F1E}" destId="{5B3124C6-700A-4667-87BC-69FEC7DA2227}" srcOrd="0" destOrd="0" presId="urn:microsoft.com/office/officeart/2008/layout/AlternatingHexagons"/>
    <dgm:cxn modelId="{F3658CBF-AC8A-4700-AA63-7FC7FEBBA705}" srcId="{3A2161F6-05AD-4794-A662-9DC80491A010}" destId="{514CD557-1768-4989-9F3B-9E4046EF3CE0}" srcOrd="1" destOrd="0" parTransId="{CACFD052-1415-4E93-9725-8DDD3748B47E}" sibTransId="{864A592B-3C55-4F0F-8FAA-74D0CB1653CA}"/>
    <dgm:cxn modelId="{929021D0-CD5F-416C-A8E1-495300587B5B}" type="presOf" srcId="{514CD557-1768-4989-9F3B-9E4046EF3CE0}" destId="{A3D73C06-7AEE-4A27-AE7F-066C21B06202}" srcOrd="0" destOrd="0" presId="urn:microsoft.com/office/officeart/2008/layout/AlternatingHexagons"/>
    <dgm:cxn modelId="{176EB3F5-3109-43C9-A0BD-C788D24212AD}" srcId="{3A2161F6-05AD-4794-A662-9DC80491A010}" destId="{D7570635-D0FE-4595-BAB4-19F2F16511DA}" srcOrd="0" destOrd="0" parTransId="{C0C69039-C5AE-4604-849A-1B8A47E7A759}" sibTransId="{656D59FF-113E-4337-81F6-E9B02BAA1F1E}"/>
    <dgm:cxn modelId="{173A5884-BDA1-4921-8B48-8D0AE076DCB8}" type="presParOf" srcId="{5DC926E8-5423-4CBC-A38E-2C14B0ACA61D}" destId="{854EAEA8-5B36-420A-AA53-E9C6927D8718}" srcOrd="0" destOrd="0" presId="urn:microsoft.com/office/officeart/2008/layout/AlternatingHexagons"/>
    <dgm:cxn modelId="{09845617-54C4-422C-AE1D-C94FA71CE05C}" type="presParOf" srcId="{854EAEA8-5B36-420A-AA53-E9C6927D8718}" destId="{1F86EB81-586D-4540-B601-A3FFBA1FD0C0}" srcOrd="0" destOrd="0" presId="urn:microsoft.com/office/officeart/2008/layout/AlternatingHexagons"/>
    <dgm:cxn modelId="{96CB0D3F-1405-4CE5-80C2-BA7C730E74C1}" type="presParOf" srcId="{854EAEA8-5B36-420A-AA53-E9C6927D8718}" destId="{D7C00D35-C0AC-46A6-AF64-E9CD9A4CBAAA}" srcOrd="1" destOrd="0" presId="urn:microsoft.com/office/officeart/2008/layout/AlternatingHexagons"/>
    <dgm:cxn modelId="{28650574-5BD1-466B-8A72-0735793BDC79}" type="presParOf" srcId="{854EAEA8-5B36-420A-AA53-E9C6927D8718}" destId="{74C4CF96-B51A-423A-AE3F-6BF6B0EFD31C}" srcOrd="2" destOrd="0" presId="urn:microsoft.com/office/officeart/2008/layout/AlternatingHexagons"/>
    <dgm:cxn modelId="{47843614-F7D2-4D37-AA2D-A9695617F3D1}" type="presParOf" srcId="{854EAEA8-5B36-420A-AA53-E9C6927D8718}" destId="{DA85C69B-E125-4C86-A6EB-3E9D5FD4FF68}" srcOrd="3" destOrd="0" presId="urn:microsoft.com/office/officeart/2008/layout/AlternatingHexagons"/>
    <dgm:cxn modelId="{B42AAC2F-254D-4928-9FDE-0D19BF9357BE}" type="presParOf" srcId="{854EAEA8-5B36-420A-AA53-E9C6927D8718}" destId="{5B3124C6-700A-4667-87BC-69FEC7DA2227}" srcOrd="4" destOrd="0" presId="urn:microsoft.com/office/officeart/2008/layout/AlternatingHexagons"/>
    <dgm:cxn modelId="{A9BA495E-7618-44F2-839D-021202F1FD33}" type="presParOf" srcId="{5DC926E8-5423-4CBC-A38E-2C14B0ACA61D}" destId="{07386DE1-C841-45D5-9FA1-4F733BAF1172}" srcOrd="1" destOrd="0" presId="urn:microsoft.com/office/officeart/2008/layout/AlternatingHexagons"/>
    <dgm:cxn modelId="{A36DFA4F-B000-49C3-B833-31D6D0349918}" type="presParOf" srcId="{5DC926E8-5423-4CBC-A38E-2C14B0ACA61D}" destId="{4D9EE68D-7C71-4753-9BB0-2FE568B10A85}" srcOrd="2" destOrd="0" presId="urn:microsoft.com/office/officeart/2008/layout/AlternatingHexagons"/>
    <dgm:cxn modelId="{0E417FAF-B2FA-4FFC-927B-A141E7FF0438}" type="presParOf" srcId="{4D9EE68D-7C71-4753-9BB0-2FE568B10A85}" destId="{A3D73C06-7AEE-4A27-AE7F-066C21B06202}" srcOrd="0" destOrd="0" presId="urn:microsoft.com/office/officeart/2008/layout/AlternatingHexagons"/>
    <dgm:cxn modelId="{06DB2BD5-128A-4489-920F-B95981EF7805}" type="presParOf" srcId="{4D9EE68D-7C71-4753-9BB0-2FE568B10A85}" destId="{B5E0366E-BD35-4BA9-B7B5-B7EEB3BAF8BA}" srcOrd="1" destOrd="0" presId="urn:microsoft.com/office/officeart/2008/layout/AlternatingHexagons"/>
    <dgm:cxn modelId="{011307C4-1884-49AB-8FF2-E2803F2080AF}" type="presParOf" srcId="{4D9EE68D-7C71-4753-9BB0-2FE568B10A85}" destId="{4F0879CD-380D-4269-936D-EE4221A4C880}" srcOrd="2" destOrd="0" presId="urn:microsoft.com/office/officeart/2008/layout/AlternatingHexagons"/>
    <dgm:cxn modelId="{B106A09E-D641-407C-A927-6BDF055FE44F}" type="presParOf" srcId="{4D9EE68D-7C71-4753-9BB0-2FE568B10A85}" destId="{AB583A2F-B809-4120-9043-E8B659412CD8}" srcOrd="3" destOrd="0" presId="urn:microsoft.com/office/officeart/2008/layout/AlternatingHexagons"/>
    <dgm:cxn modelId="{545A1339-D763-4958-BFB5-84A219D71C4B}" type="presParOf" srcId="{4D9EE68D-7C71-4753-9BB0-2FE568B10A85}" destId="{FB972182-8297-415A-8FC0-69193E1EFA80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2161F6-05AD-4794-A662-9DC80491A010}" type="doc">
      <dgm:prSet loTypeId="urn:microsoft.com/office/officeart/2008/layout/AlternatingHexagons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14CD557-1768-4989-9F3B-9E4046EF3CE0}">
      <dgm:prSet custT="1"/>
      <dgm:spPr/>
      <dgm:t>
        <a:bodyPr/>
        <a:lstStyle/>
        <a:p>
          <a:r>
            <a:rPr lang="en-US" sz="1800" dirty="0"/>
            <a:t>Strategy &amp; Policy Reviews</a:t>
          </a:r>
        </a:p>
      </dgm:t>
    </dgm:pt>
    <dgm:pt modelId="{CACFD052-1415-4E93-9725-8DDD3748B47E}" type="parTrans" cxnId="{F3658CBF-AC8A-4700-AA63-7FC7FEBBA705}">
      <dgm:prSet/>
      <dgm:spPr/>
      <dgm:t>
        <a:bodyPr/>
        <a:lstStyle/>
        <a:p>
          <a:endParaRPr lang="en-US"/>
        </a:p>
      </dgm:t>
    </dgm:pt>
    <dgm:pt modelId="{864A592B-3C55-4F0F-8FAA-74D0CB1653CA}" type="sibTrans" cxnId="{F3658CBF-AC8A-4700-AA63-7FC7FEBBA705}">
      <dgm:prSet custT="1"/>
      <dgm:spPr/>
      <dgm:t>
        <a:bodyPr/>
        <a:lstStyle/>
        <a:p>
          <a:r>
            <a:rPr lang="en-US" sz="1800" dirty="0"/>
            <a:t>Systems and Process Readiness</a:t>
          </a:r>
        </a:p>
      </dgm:t>
    </dgm:pt>
    <dgm:pt modelId="{D7570635-D0FE-4595-BAB4-19F2F16511DA}">
      <dgm:prSet custT="1"/>
      <dgm:spPr/>
      <dgm:t>
        <a:bodyPr/>
        <a:lstStyle/>
        <a:p>
          <a:r>
            <a:rPr lang="en-US" sz="1600" dirty="0"/>
            <a:t>Proposal Documents</a:t>
          </a:r>
        </a:p>
      </dgm:t>
    </dgm:pt>
    <dgm:pt modelId="{656D59FF-113E-4337-81F6-E9B02BAA1F1E}" type="sibTrans" cxnId="{176EB3F5-3109-43C9-A0BD-C788D24212AD}">
      <dgm:prSet custT="1"/>
      <dgm:spPr/>
      <dgm:t>
        <a:bodyPr/>
        <a:lstStyle/>
        <a:p>
          <a:r>
            <a:rPr lang="en-US" sz="1800" dirty="0"/>
            <a:t>Information Gathering</a:t>
          </a:r>
        </a:p>
      </dgm:t>
    </dgm:pt>
    <dgm:pt modelId="{C0C69039-C5AE-4604-849A-1B8A47E7A759}" type="parTrans" cxnId="{176EB3F5-3109-43C9-A0BD-C788D24212AD}">
      <dgm:prSet/>
      <dgm:spPr/>
      <dgm:t>
        <a:bodyPr/>
        <a:lstStyle/>
        <a:p>
          <a:endParaRPr lang="en-US"/>
        </a:p>
      </dgm:t>
    </dgm:pt>
    <dgm:pt modelId="{5DC926E8-5423-4CBC-A38E-2C14B0ACA61D}" type="pres">
      <dgm:prSet presAssocID="{3A2161F6-05AD-4794-A662-9DC80491A010}" presName="Name0" presStyleCnt="0">
        <dgm:presLayoutVars>
          <dgm:chMax/>
          <dgm:chPref/>
          <dgm:dir/>
          <dgm:animLvl val="lvl"/>
        </dgm:presLayoutVars>
      </dgm:prSet>
      <dgm:spPr/>
    </dgm:pt>
    <dgm:pt modelId="{854EAEA8-5B36-420A-AA53-E9C6927D8718}" type="pres">
      <dgm:prSet presAssocID="{D7570635-D0FE-4595-BAB4-19F2F16511DA}" presName="composite" presStyleCnt="0"/>
      <dgm:spPr/>
    </dgm:pt>
    <dgm:pt modelId="{1F86EB81-586D-4540-B601-A3FFBA1FD0C0}" type="pres">
      <dgm:prSet presAssocID="{D7570635-D0FE-4595-BAB4-19F2F16511DA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D7C00D35-C0AC-46A6-AF64-E9CD9A4CBAAA}" type="pres">
      <dgm:prSet presAssocID="{D7570635-D0FE-4595-BAB4-19F2F16511DA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74C4CF96-B51A-423A-AE3F-6BF6B0EFD31C}" type="pres">
      <dgm:prSet presAssocID="{D7570635-D0FE-4595-BAB4-19F2F16511DA}" presName="BalanceSpacing" presStyleCnt="0"/>
      <dgm:spPr/>
    </dgm:pt>
    <dgm:pt modelId="{DA85C69B-E125-4C86-A6EB-3E9D5FD4FF68}" type="pres">
      <dgm:prSet presAssocID="{D7570635-D0FE-4595-BAB4-19F2F16511DA}" presName="BalanceSpacing1" presStyleCnt="0"/>
      <dgm:spPr/>
    </dgm:pt>
    <dgm:pt modelId="{5B3124C6-700A-4667-87BC-69FEC7DA2227}" type="pres">
      <dgm:prSet presAssocID="{656D59FF-113E-4337-81F6-E9B02BAA1F1E}" presName="Accent1Text" presStyleLbl="node1" presStyleIdx="1" presStyleCnt="4"/>
      <dgm:spPr/>
    </dgm:pt>
    <dgm:pt modelId="{07386DE1-C841-45D5-9FA1-4F733BAF1172}" type="pres">
      <dgm:prSet presAssocID="{656D59FF-113E-4337-81F6-E9B02BAA1F1E}" presName="spaceBetweenRectangles" presStyleCnt="0"/>
      <dgm:spPr/>
    </dgm:pt>
    <dgm:pt modelId="{4D9EE68D-7C71-4753-9BB0-2FE568B10A85}" type="pres">
      <dgm:prSet presAssocID="{514CD557-1768-4989-9F3B-9E4046EF3CE0}" presName="composite" presStyleCnt="0"/>
      <dgm:spPr/>
    </dgm:pt>
    <dgm:pt modelId="{A3D73C06-7AEE-4A27-AE7F-066C21B06202}" type="pres">
      <dgm:prSet presAssocID="{514CD557-1768-4989-9F3B-9E4046EF3CE0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B5E0366E-BD35-4BA9-B7B5-B7EEB3BAF8BA}" type="pres">
      <dgm:prSet presAssocID="{514CD557-1768-4989-9F3B-9E4046EF3CE0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4F0879CD-380D-4269-936D-EE4221A4C880}" type="pres">
      <dgm:prSet presAssocID="{514CD557-1768-4989-9F3B-9E4046EF3CE0}" presName="BalanceSpacing" presStyleCnt="0"/>
      <dgm:spPr/>
    </dgm:pt>
    <dgm:pt modelId="{AB583A2F-B809-4120-9043-E8B659412CD8}" type="pres">
      <dgm:prSet presAssocID="{514CD557-1768-4989-9F3B-9E4046EF3CE0}" presName="BalanceSpacing1" presStyleCnt="0"/>
      <dgm:spPr/>
    </dgm:pt>
    <dgm:pt modelId="{FB972182-8297-415A-8FC0-69193E1EFA80}" type="pres">
      <dgm:prSet presAssocID="{864A592B-3C55-4F0F-8FAA-74D0CB1653CA}" presName="Accent1Text" presStyleLbl="node1" presStyleIdx="3" presStyleCnt="4"/>
      <dgm:spPr/>
    </dgm:pt>
  </dgm:ptLst>
  <dgm:cxnLst>
    <dgm:cxn modelId="{DED9E912-6528-4E4A-A914-E95D4D6E9FBD}" type="presOf" srcId="{D7570635-D0FE-4595-BAB4-19F2F16511DA}" destId="{1F86EB81-586D-4540-B601-A3FFBA1FD0C0}" srcOrd="0" destOrd="0" presId="urn:microsoft.com/office/officeart/2008/layout/AlternatingHexagons"/>
    <dgm:cxn modelId="{521A872B-0446-4A6F-AAB8-A0769AB18AD5}" type="presOf" srcId="{3A2161F6-05AD-4794-A662-9DC80491A010}" destId="{5DC926E8-5423-4CBC-A38E-2C14B0ACA61D}" srcOrd="0" destOrd="0" presId="urn:microsoft.com/office/officeart/2008/layout/AlternatingHexagons"/>
    <dgm:cxn modelId="{CBD3CA51-3BFF-4793-AF04-F5A11D07F148}" type="presOf" srcId="{864A592B-3C55-4F0F-8FAA-74D0CB1653CA}" destId="{FB972182-8297-415A-8FC0-69193E1EFA80}" srcOrd="0" destOrd="0" presId="urn:microsoft.com/office/officeart/2008/layout/AlternatingHexagons"/>
    <dgm:cxn modelId="{B765B075-1A8B-4951-BB8E-C424FA60A42E}" type="presOf" srcId="{656D59FF-113E-4337-81F6-E9B02BAA1F1E}" destId="{5B3124C6-700A-4667-87BC-69FEC7DA2227}" srcOrd="0" destOrd="0" presId="urn:microsoft.com/office/officeart/2008/layout/AlternatingHexagons"/>
    <dgm:cxn modelId="{F3658CBF-AC8A-4700-AA63-7FC7FEBBA705}" srcId="{3A2161F6-05AD-4794-A662-9DC80491A010}" destId="{514CD557-1768-4989-9F3B-9E4046EF3CE0}" srcOrd="1" destOrd="0" parTransId="{CACFD052-1415-4E93-9725-8DDD3748B47E}" sibTransId="{864A592B-3C55-4F0F-8FAA-74D0CB1653CA}"/>
    <dgm:cxn modelId="{929021D0-CD5F-416C-A8E1-495300587B5B}" type="presOf" srcId="{514CD557-1768-4989-9F3B-9E4046EF3CE0}" destId="{A3D73C06-7AEE-4A27-AE7F-066C21B06202}" srcOrd="0" destOrd="0" presId="urn:microsoft.com/office/officeart/2008/layout/AlternatingHexagons"/>
    <dgm:cxn modelId="{176EB3F5-3109-43C9-A0BD-C788D24212AD}" srcId="{3A2161F6-05AD-4794-A662-9DC80491A010}" destId="{D7570635-D0FE-4595-BAB4-19F2F16511DA}" srcOrd="0" destOrd="0" parTransId="{C0C69039-C5AE-4604-849A-1B8A47E7A759}" sibTransId="{656D59FF-113E-4337-81F6-E9B02BAA1F1E}"/>
    <dgm:cxn modelId="{173A5884-BDA1-4921-8B48-8D0AE076DCB8}" type="presParOf" srcId="{5DC926E8-5423-4CBC-A38E-2C14B0ACA61D}" destId="{854EAEA8-5B36-420A-AA53-E9C6927D8718}" srcOrd="0" destOrd="0" presId="urn:microsoft.com/office/officeart/2008/layout/AlternatingHexagons"/>
    <dgm:cxn modelId="{09845617-54C4-422C-AE1D-C94FA71CE05C}" type="presParOf" srcId="{854EAEA8-5B36-420A-AA53-E9C6927D8718}" destId="{1F86EB81-586D-4540-B601-A3FFBA1FD0C0}" srcOrd="0" destOrd="0" presId="urn:microsoft.com/office/officeart/2008/layout/AlternatingHexagons"/>
    <dgm:cxn modelId="{96CB0D3F-1405-4CE5-80C2-BA7C730E74C1}" type="presParOf" srcId="{854EAEA8-5B36-420A-AA53-E9C6927D8718}" destId="{D7C00D35-C0AC-46A6-AF64-E9CD9A4CBAAA}" srcOrd="1" destOrd="0" presId="urn:microsoft.com/office/officeart/2008/layout/AlternatingHexagons"/>
    <dgm:cxn modelId="{28650574-5BD1-466B-8A72-0735793BDC79}" type="presParOf" srcId="{854EAEA8-5B36-420A-AA53-E9C6927D8718}" destId="{74C4CF96-B51A-423A-AE3F-6BF6B0EFD31C}" srcOrd="2" destOrd="0" presId="urn:microsoft.com/office/officeart/2008/layout/AlternatingHexagons"/>
    <dgm:cxn modelId="{47843614-F7D2-4D37-AA2D-A9695617F3D1}" type="presParOf" srcId="{854EAEA8-5B36-420A-AA53-E9C6927D8718}" destId="{DA85C69B-E125-4C86-A6EB-3E9D5FD4FF68}" srcOrd="3" destOrd="0" presId="urn:microsoft.com/office/officeart/2008/layout/AlternatingHexagons"/>
    <dgm:cxn modelId="{B42AAC2F-254D-4928-9FDE-0D19BF9357BE}" type="presParOf" srcId="{854EAEA8-5B36-420A-AA53-E9C6927D8718}" destId="{5B3124C6-700A-4667-87BC-69FEC7DA2227}" srcOrd="4" destOrd="0" presId="urn:microsoft.com/office/officeart/2008/layout/AlternatingHexagons"/>
    <dgm:cxn modelId="{A9BA495E-7618-44F2-839D-021202F1FD33}" type="presParOf" srcId="{5DC926E8-5423-4CBC-A38E-2C14B0ACA61D}" destId="{07386DE1-C841-45D5-9FA1-4F733BAF1172}" srcOrd="1" destOrd="0" presId="urn:microsoft.com/office/officeart/2008/layout/AlternatingHexagons"/>
    <dgm:cxn modelId="{A36DFA4F-B000-49C3-B833-31D6D0349918}" type="presParOf" srcId="{5DC926E8-5423-4CBC-A38E-2C14B0ACA61D}" destId="{4D9EE68D-7C71-4753-9BB0-2FE568B10A85}" srcOrd="2" destOrd="0" presId="urn:microsoft.com/office/officeart/2008/layout/AlternatingHexagons"/>
    <dgm:cxn modelId="{0E417FAF-B2FA-4FFC-927B-A141E7FF0438}" type="presParOf" srcId="{4D9EE68D-7C71-4753-9BB0-2FE568B10A85}" destId="{A3D73C06-7AEE-4A27-AE7F-066C21B06202}" srcOrd="0" destOrd="0" presId="urn:microsoft.com/office/officeart/2008/layout/AlternatingHexagons"/>
    <dgm:cxn modelId="{06DB2BD5-128A-4489-920F-B95981EF7805}" type="presParOf" srcId="{4D9EE68D-7C71-4753-9BB0-2FE568B10A85}" destId="{B5E0366E-BD35-4BA9-B7B5-B7EEB3BAF8BA}" srcOrd="1" destOrd="0" presId="urn:microsoft.com/office/officeart/2008/layout/AlternatingHexagons"/>
    <dgm:cxn modelId="{011307C4-1884-49AB-8FF2-E2803F2080AF}" type="presParOf" srcId="{4D9EE68D-7C71-4753-9BB0-2FE568B10A85}" destId="{4F0879CD-380D-4269-936D-EE4221A4C880}" srcOrd="2" destOrd="0" presId="urn:microsoft.com/office/officeart/2008/layout/AlternatingHexagons"/>
    <dgm:cxn modelId="{B106A09E-D641-407C-A927-6BDF055FE44F}" type="presParOf" srcId="{4D9EE68D-7C71-4753-9BB0-2FE568B10A85}" destId="{AB583A2F-B809-4120-9043-E8B659412CD8}" srcOrd="3" destOrd="0" presId="urn:microsoft.com/office/officeart/2008/layout/AlternatingHexagons"/>
    <dgm:cxn modelId="{545A1339-D763-4958-BFB5-84A219D71C4B}" type="presParOf" srcId="{4D9EE68D-7C71-4753-9BB0-2FE568B10A85}" destId="{FB972182-8297-415A-8FC0-69193E1EFA80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86EB81-586D-4540-B601-A3FFBA1FD0C0}">
      <dsp:nvSpPr>
        <dsp:cNvPr id="0" name=""/>
        <dsp:cNvSpPr/>
      </dsp:nvSpPr>
      <dsp:spPr>
        <a:xfrm rot="5400000">
          <a:off x="2858959" y="114992"/>
          <a:ext cx="1751113" cy="152346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Affordability</a:t>
          </a:r>
          <a:endParaRPr lang="en-US" sz="1200" kern="1200" dirty="0"/>
        </a:p>
      </dsp:txBody>
      <dsp:txXfrm rot="-5400000">
        <a:off x="3210188" y="274052"/>
        <a:ext cx="1048654" cy="1205349"/>
      </dsp:txXfrm>
    </dsp:sp>
    <dsp:sp modelId="{D7C00D35-C0AC-46A6-AF64-E9CD9A4CBAAA}">
      <dsp:nvSpPr>
        <dsp:cNvPr id="0" name=""/>
        <dsp:cNvSpPr/>
      </dsp:nvSpPr>
      <dsp:spPr>
        <a:xfrm>
          <a:off x="4542479" y="351392"/>
          <a:ext cx="1954242" cy="1050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124C6-700A-4667-87BC-69FEC7DA2227}">
      <dsp:nvSpPr>
        <dsp:cNvPr id="0" name=""/>
        <dsp:cNvSpPr/>
      </dsp:nvSpPr>
      <dsp:spPr>
        <a:xfrm rot="5400000">
          <a:off x="1213612" y="114992"/>
          <a:ext cx="1751113" cy="152346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Liveability</a:t>
          </a:r>
        </a:p>
      </dsp:txBody>
      <dsp:txXfrm rot="-5400000">
        <a:off x="1564841" y="274052"/>
        <a:ext cx="1048654" cy="1205349"/>
      </dsp:txXfrm>
    </dsp:sp>
    <dsp:sp modelId="{A3D73C06-7AEE-4A27-AE7F-066C21B06202}">
      <dsp:nvSpPr>
        <dsp:cNvPr id="0" name=""/>
        <dsp:cNvSpPr/>
      </dsp:nvSpPr>
      <dsp:spPr>
        <a:xfrm rot="5400000">
          <a:off x="2033133" y="1601337"/>
          <a:ext cx="1751113" cy="152346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Sustainability</a:t>
          </a:r>
        </a:p>
      </dsp:txBody>
      <dsp:txXfrm rot="-5400000">
        <a:off x="2384362" y="1760397"/>
        <a:ext cx="1048654" cy="1205349"/>
      </dsp:txXfrm>
    </dsp:sp>
    <dsp:sp modelId="{B5E0366E-BD35-4BA9-B7B5-B7EEB3BAF8BA}">
      <dsp:nvSpPr>
        <dsp:cNvPr id="0" name=""/>
        <dsp:cNvSpPr/>
      </dsp:nvSpPr>
      <dsp:spPr>
        <a:xfrm>
          <a:off x="192713" y="1837738"/>
          <a:ext cx="1891202" cy="1050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972182-8297-415A-8FC0-69193E1EFA80}">
      <dsp:nvSpPr>
        <dsp:cNvPr id="0" name=""/>
        <dsp:cNvSpPr/>
      </dsp:nvSpPr>
      <dsp:spPr>
        <a:xfrm rot="5400000">
          <a:off x="3678480" y="1601337"/>
          <a:ext cx="1751113" cy="152346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For Westland</a:t>
          </a:r>
        </a:p>
      </dsp:txBody>
      <dsp:txXfrm rot="-5400000">
        <a:off x="4029709" y="1760397"/>
        <a:ext cx="1048654" cy="12053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86EB81-586D-4540-B601-A3FFBA1FD0C0}">
      <dsp:nvSpPr>
        <dsp:cNvPr id="0" name=""/>
        <dsp:cNvSpPr/>
      </dsp:nvSpPr>
      <dsp:spPr>
        <a:xfrm rot="5400000">
          <a:off x="2396468" y="184773"/>
          <a:ext cx="1573931" cy="136932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Liveability</a:t>
          </a:r>
          <a:endParaRPr lang="en-US" sz="1400" kern="1200" dirty="0"/>
        </a:p>
      </dsp:txBody>
      <dsp:txXfrm rot="-5400000">
        <a:off x="2712159" y="327739"/>
        <a:ext cx="942548" cy="1083389"/>
      </dsp:txXfrm>
    </dsp:sp>
    <dsp:sp modelId="{D7C00D35-C0AC-46A6-AF64-E9CD9A4CBAAA}">
      <dsp:nvSpPr>
        <dsp:cNvPr id="0" name=""/>
        <dsp:cNvSpPr/>
      </dsp:nvSpPr>
      <dsp:spPr>
        <a:xfrm>
          <a:off x="3909646" y="397254"/>
          <a:ext cx="1756508" cy="94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124C6-700A-4667-87BC-69FEC7DA2227}">
      <dsp:nvSpPr>
        <dsp:cNvPr id="0" name=""/>
        <dsp:cNvSpPr/>
      </dsp:nvSpPr>
      <dsp:spPr>
        <a:xfrm rot="5400000">
          <a:off x="917602" y="184773"/>
          <a:ext cx="1573931" cy="136932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Right for Westland</a:t>
          </a:r>
        </a:p>
      </dsp:txBody>
      <dsp:txXfrm rot="-5400000">
        <a:off x="1233293" y="327739"/>
        <a:ext cx="942548" cy="1083389"/>
      </dsp:txXfrm>
    </dsp:sp>
    <dsp:sp modelId="{A3D73C06-7AEE-4A27-AE7F-066C21B06202}">
      <dsp:nvSpPr>
        <dsp:cNvPr id="0" name=""/>
        <dsp:cNvSpPr/>
      </dsp:nvSpPr>
      <dsp:spPr>
        <a:xfrm rot="5400000">
          <a:off x="1654202" y="1520727"/>
          <a:ext cx="1573931" cy="136932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Affordability</a:t>
          </a:r>
        </a:p>
      </dsp:txBody>
      <dsp:txXfrm rot="-5400000">
        <a:off x="1969893" y="1663693"/>
        <a:ext cx="942548" cy="1083389"/>
      </dsp:txXfrm>
    </dsp:sp>
    <dsp:sp modelId="{B5E0366E-BD35-4BA9-B7B5-B7EEB3BAF8BA}">
      <dsp:nvSpPr>
        <dsp:cNvPr id="0" name=""/>
        <dsp:cNvSpPr/>
      </dsp:nvSpPr>
      <dsp:spPr>
        <a:xfrm>
          <a:off x="0" y="1733208"/>
          <a:ext cx="1699846" cy="94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972182-8297-415A-8FC0-69193E1EFA80}">
      <dsp:nvSpPr>
        <dsp:cNvPr id="0" name=""/>
        <dsp:cNvSpPr/>
      </dsp:nvSpPr>
      <dsp:spPr>
        <a:xfrm rot="5400000">
          <a:off x="3133068" y="1520727"/>
          <a:ext cx="1573931" cy="136932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Sustainability</a:t>
          </a:r>
        </a:p>
      </dsp:txBody>
      <dsp:txXfrm rot="-5400000">
        <a:off x="3448759" y="1663693"/>
        <a:ext cx="942548" cy="10833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86EB81-586D-4540-B601-A3FFBA1FD0C0}">
      <dsp:nvSpPr>
        <dsp:cNvPr id="0" name=""/>
        <dsp:cNvSpPr/>
      </dsp:nvSpPr>
      <dsp:spPr>
        <a:xfrm rot="5400000">
          <a:off x="2396468" y="184773"/>
          <a:ext cx="1573931" cy="136932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Open Discussion</a:t>
          </a:r>
        </a:p>
      </dsp:txBody>
      <dsp:txXfrm rot="-5400000">
        <a:off x="2712159" y="327739"/>
        <a:ext cx="942548" cy="1083389"/>
      </dsp:txXfrm>
    </dsp:sp>
    <dsp:sp modelId="{D7C00D35-C0AC-46A6-AF64-E9CD9A4CBAAA}">
      <dsp:nvSpPr>
        <dsp:cNvPr id="0" name=""/>
        <dsp:cNvSpPr/>
      </dsp:nvSpPr>
      <dsp:spPr>
        <a:xfrm>
          <a:off x="3909646" y="397254"/>
          <a:ext cx="1756508" cy="94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124C6-700A-4667-87BC-69FEC7DA2227}">
      <dsp:nvSpPr>
        <dsp:cNvPr id="0" name=""/>
        <dsp:cNvSpPr/>
      </dsp:nvSpPr>
      <dsp:spPr>
        <a:xfrm rot="5400000">
          <a:off x="917602" y="184773"/>
          <a:ext cx="1573931" cy="136932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Future Proof</a:t>
          </a:r>
        </a:p>
      </dsp:txBody>
      <dsp:txXfrm rot="-5400000">
        <a:off x="1233293" y="327739"/>
        <a:ext cx="942548" cy="1083389"/>
      </dsp:txXfrm>
    </dsp:sp>
    <dsp:sp modelId="{A3D73C06-7AEE-4A27-AE7F-066C21B06202}">
      <dsp:nvSpPr>
        <dsp:cNvPr id="0" name=""/>
        <dsp:cNvSpPr/>
      </dsp:nvSpPr>
      <dsp:spPr>
        <a:xfrm rot="5400000">
          <a:off x="1654202" y="1520727"/>
          <a:ext cx="1573931" cy="136932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Community Engagement</a:t>
          </a:r>
        </a:p>
      </dsp:txBody>
      <dsp:txXfrm rot="-5400000">
        <a:off x="1969893" y="1663693"/>
        <a:ext cx="942548" cy="1083389"/>
      </dsp:txXfrm>
    </dsp:sp>
    <dsp:sp modelId="{B5E0366E-BD35-4BA9-B7B5-B7EEB3BAF8BA}">
      <dsp:nvSpPr>
        <dsp:cNvPr id="0" name=""/>
        <dsp:cNvSpPr/>
      </dsp:nvSpPr>
      <dsp:spPr>
        <a:xfrm>
          <a:off x="0" y="1733208"/>
          <a:ext cx="1699846" cy="94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972182-8297-415A-8FC0-69193E1EFA80}">
      <dsp:nvSpPr>
        <dsp:cNvPr id="0" name=""/>
        <dsp:cNvSpPr/>
      </dsp:nvSpPr>
      <dsp:spPr>
        <a:xfrm rot="5400000">
          <a:off x="3133068" y="1520727"/>
          <a:ext cx="1573931" cy="136932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Total Refresh</a:t>
          </a:r>
        </a:p>
      </dsp:txBody>
      <dsp:txXfrm rot="-5400000">
        <a:off x="3448759" y="1663693"/>
        <a:ext cx="942548" cy="10833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86EB81-586D-4540-B601-A3FFBA1FD0C0}">
      <dsp:nvSpPr>
        <dsp:cNvPr id="0" name=""/>
        <dsp:cNvSpPr/>
      </dsp:nvSpPr>
      <dsp:spPr>
        <a:xfrm rot="5400000">
          <a:off x="3150922" y="337630"/>
          <a:ext cx="2069435" cy="180040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Proposal Documents</a:t>
          </a:r>
        </a:p>
      </dsp:txBody>
      <dsp:txXfrm rot="-5400000">
        <a:off x="3565999" y="525604"/>
        <a:ext cx="1239280" cy="1424461"/>
      </dsp:txXfrm>
    </dsp:sp>
    <dsp:sp modelId="{D7C00D35-C0AC-46A6-AF64-E9CD9A4CBAAA}">
      <dsp:nvSpPr>
        <dsp:cNvPr id="0" name=""/>
        <dsp:cNvSpPr/>
      </dsp:nvSpPr>
      <dsp:spPr>
        <a:xfrm>
          <a:off x="5140477" y="617004"/>
          <a:ext cx="2309489" cy="1241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124C6-700A-4667-87BC-69FEC7DA2227}">
      <dsp:nvSpPr>
        <dsp:cNvPr id="0" name=""/>
        <dsp:cNvSpPr/>
      </dsp:nvSpPr>
      <dsp:spPr>
        <a:xfrm rot="5400000">
          <a:off x="1206480" y="337630"/>
          <a:ext cx="2069435" cy="180040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Information Gathering</a:t>
          </a:r>
        </a:p>
      </dsp:txBody>
      <dsp:txXfrm rot="-5400000">
        <a:off x="1621557" y="525604"/>
        <a:ext cx="1239280" cy="1424461"/>
      </dsp:txXfrm>
    </dsp:sp>
    <dsp:sp modelId="{A3D73C06-7AEE-4A27-AE7F-066C21B06202}">
      <dsp:nvSpPr>
        <dsp:cNvPr id="0" name=""/>
        <dsp:cNvSpPr/>
      </dsp:nvSpPr>
      <dsp:spPr>
        <a:xfrm rot="5400000">
          <a:off x="2174976" y="2094166"/>
          <a:ext cx="2069435" cy="180040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Strategy &amp; Policy Reviews</a:t>
          </a:r>
        </a:p>
      </dsp:txBody>
      <dsp:txXfrm rot="-5400000">
        <a:off x="2590053" y="2282140"/>
        <a:ext cx="1239280" cy="1424461"/>
      </dsp:txXfrm>
    </dsp:sp>
    <dsp:sp modelId="{B5E0366E-BD35-4BA9-B7B5-B7EEB3BAF8BA}">
      <dsp:nvSpPr>
        <dsp:cNvPr id="0" name=""/>
        <dsp:cNvSpPr/>
      </dsp:nvSpPr>
      <dsp:spPr>
        <a:xfrm>
          <a:off x="0" y="2373540"/>
          <a:ext cx="2234990" cy="1241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972182-8297-415A-8FC0-69193E1EFA80}">
      <dsp:nvSpPr>
        <dsp:cNvPr id="0" name=""/>
        <dsp:cNvSpPr/>
      </dsp:nvSpPr>
      <dsp:spPr>
        <a:xfrm rot="5400000">
          <a:off x="4119417" y="2094166"/>
          <a:ext cx="2069435" cy="180040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Systems and Process Readiness</a:t>
          </a:r>
        </a:p>
      </dsp:txBody>
      <dsp:txXfrm rot="-5400000">
        <a:off x="4534494" y="2282140"/>
        <a:ext cx="1239280" cy="1424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CFF21-6483-4666-A380-981F5D8DD9E5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02484D-E939-4E4B-ABC9-87FB18B29EFB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77846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2484D-E939-4E4B-ABC9-87FB18B29EFB}" type="slidenum">
              <a:rPr lang="en-NZ" smtClean="0"/>
              <a:t>1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97276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2484D-E939-4E4B-ABC9-87FB18B29EFB}" type="slidenum">
              <a:rPr lang="en-NZ" smtClean="0"/>
              <a:t>2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261726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2484D-E939-4E4B-ABC9-87FB18B29EFB}" type="slidenum">
              <a:rPr lang="en-NZ" smtClean="0"/>
              <a:t>3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24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2484D-E939-4E4B-ABC9-87FB18B29EFB}" type="slidenum">
              <a:rPr lang="en-NZ" smtClean="0"/>
              <a:t>4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86574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2484D-E939-4E4B-ABC9-87FB18B29EFB}" type="slidenum">
              <a:rPr lang="en-NZ" smtClean="0"/>
              <a:t>5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45861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2484D-E939-4E4B-ABC9-87FB18B29EFB}" type="slidenum">
              <a:rPr lang="en-NZ" smtClean="0"/>
              <a:t>6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979906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2484D-E939-4E4B-ABC9-87FB18B29EFB}" type="slidenum">
              <a:rPr lang="en-NZ" smtClean="0"/>
              <a:t>7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14684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2484D-E939-4E4B-ABC9-87FB18B29EFB}" type="slidenum">
              <a:rPr lang="en-NZ" smtClean="0"/>
              <a:t>8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61424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2484D-E939-4E4B-ABC9-87FB18B29EFB}" type="slidenum">
              <a:rPr lang="en-NZ" smtClean="0"/>
              <a:t>9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14339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41635-2D6B-1A25-9EC8-96FED75BE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8BC0C2-4F60-ED17-3ECE-4212E29566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CBB86-2517-1945-94DB-85F801EA3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0C386-2083-A6C1-374D-70F44B577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65227-7C88-897C-1A8A-FC8D31A0A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9394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47C38-6B7E-9AAC-AAD6-8AA027DEB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E3BFDD-2B7C-D2EF-CC50-7B29DE930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2D58A-BB9F-ADCA-4FBB-BAAA776DC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4D040-CFA1-01D8-CD47-38260151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09E4A-6A64-080C-418E-150F9537D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919271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63A2AB-C0D4-FACF-7D25-FDBCDDCC12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0772F-DC99-5250-BB73-796386C0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CF08D-E2DF-B773-C43F-6F817FD2C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8FBFC-3C5E-C969-AD23-C36C32D5F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7A9D9-67C3-CC31-6C28-278B47741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15806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77E4F-4449-3CD7-07E2-0C102C4C7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C197C-70F6-E28B-4535-D05FC518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6C9F2-2FE2-E5AC-4C22-9462886E7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F1167-7C6A-F9DA-60BD-4EF8E40B0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C19E6-2783-6DE3-EC10-398B6F9CF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482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E204A-7CD9-40D6-0C60-F07E3DCBF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18DFAA-5D0B-B105-0233-A54FB77CD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D6D4F2-D92A-AEEF-1B14-D71E52AA9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66C1A-68FC-5C19-54F7-01A033FDE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5CB6BB-0A60-7423-4856-B49EAA1A7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634059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3FDDA-E615-595D-382C-1965080A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BE80C-0303-DEEC-798C-E9075B058E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959A5-7154-1381-C635-A145C3762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ADD4D-D6B0-2BB3-B673-1BFEEF31D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9836AF-2F05-7540-60C2-CA1A29843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BC6E06-B5EF-8543-E76F-721CBCB9F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5076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C5BCD-6892-6D33-13A4-CDFC3A401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494C8-0283-6D4F-0629-0BA916BDF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8582F1-42F5-27FB-CA9C-E72BD7DF9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91F549-E30A-D168-8AC6-51FD27F5C0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1789E8-8388-91A1-4BCE-14102D1C40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13ABF4-7848-A115-5029-B85BC80FB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1D97C4-7AAA-A2A4-824A-A99A8969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A7EE95-9FD8-EC23-D1FE-BC78C612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38186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FE055-0655-81D7-E3D2-B0D758365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2C105F-BBEE-BCDA-BCB5-4A918E172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1B21B4-1DA3-DABC-FDD2-C71868294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A2E23F-0490-E60F-4F6A-D7F2DDA3B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03552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63A278-20E2-7C12-21F4-58D011D6C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ADCBE-7138-868A-BB50-6278E202E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D18BC-7481-11B7-9520-87F1F13C0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63893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012C6-74AF-D311-1020-CFA4E5154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CC3B8-27F5-2B06-51A4-962F8834B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333B-F4AB-A54A-BF44-B89578FC1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A278E8-1A5E-CBB5-610E-62AEBD6E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8C478F-DCCE-3A08-F05B-1AA64C85F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EE5933-FC50-C93D-0612-FFDE6F66F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1186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3D697-62D8-3B44-8BBE-12744E54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20B70E-2655-ABEB-F050-9F2B9C935A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2BC731-3006-88FD-97E9-DA97C2221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82E82-FE27-08E4-AFAB-73A234425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F8CF6-1B1B-6DAF-1FD1-7934AEE5B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A419F-6C0C-4E93-814D-5C9A6A7F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02288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880EE4-2CF9-643E-A60E-3713D21FC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B22CF-21AB-06D8-DB8F-E533AC3EF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A2616-1E89-826F-36E7-CD28906B6E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7F651C-D4B3-4712-A670-D3AA7EB2E946}" type="datetimeFigureOut">
              <a:rPr lang="en-NZ" smtClean="0"/>
              <a:t>28/07/2026</a:t>
            </a:fld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E30A5-5863-6D21-E54E-3E48BC75C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417A0-EC20-13B1-5384-13EDFB6EB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D25670-F7CA-4AD1-8C1C-654753B746C2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1293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F06FD669-6880-0CD4-4BAC-80E61AFD7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13" y="190066"/>
            <a:ext cx="1755187" cy="10760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83560E-0850-2B18-4436-F2C155C2F896}"/>
              </a:ext>
            </a:extLst>
          </p:cNvPr>
          <p:cNvSpPr txBox="1"/>
          <p:nvPr/>
        </p:nvSpPr>
        <p:spPr>
          <a:xfrm>
            <a:off x="1000997" y="649214"/>
            <a:ext cx="323960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LONG-TERM PLAN 2027-37</a:t>
            </a:r>
          </a:p>
          <a:p>
            <a:r>
              <a:rPr lang="en-US" dirty="0"/>
              <a:t>Workshop One</a:t>
            </a:r>
            <a:endParaRPr lang="en-N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25A94-C339-0CD8-B60C-9EBF5337F7A6}"/>
              </a:ext>
            </a:extLst>
          </p:cNvPr>
          <p:cNvSpPr txBox="1"/>
          <p:nvPr/>
        </p:nvSpPr>
        <p:spPr>
          <a:xfrm>
            <a:off x="1000997" y="1866455"/>
            <a:ext cx="80725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What is an LTP</a:t>
            </a:r>
          </a:p>
          <a:p>
            <a:pPr marL="342900" indent="-342900">
              <a:buAutoNum type="arabicPeriod"/>
            </a:pPr>
            <a:r>
              <a:rPr lang="en-US" dirty="0"/>
              <a:t>Current Environment</a:t>
            </a:r>
          </a:p>
          <a:p>
            <a:pPr marL="342900" indent="-342900">
              <a:buAutoNum type="arabicPeriod"/>
            </a:pPr>
            <a:r>
              <a:rPr lang="en-US" dirty="0"/>
              <a:t>Timeline</a:t>
            </a:r>
          </a:p>
          <a:p>
            <a:pPr marL="342900" indent="-342900">
              <a:buAutoNum type="arabicPeriod"/>
            </a:pPr>
            <a:r>
              <a:rPr lang="en-US" dirty="0"/>
              <a:t>Principles of the LTP</a:t>
            </a:r>
          </a:p>
          <a:p>
            <a:pPr marL="342900" indent="-342900">
              <a:buAutoNum type="arabicPeriod"/>
            </a:pPr>
            <a:r>
              <a:rPr lang="en-US" dirty="0"/>
              <a:t>LTP Preparation</a:t>
            </a:r>
          </a:p>
          <a:p>
            <a:pPr marL="342900" indent="-342900">
              <a:buAutoNum type="arabicPeriod"/>
            </a:pPr>
            <a:r>
              <a:rPr lang="en-US" dirty="0"/>
              <a:t>Roles and Responsibilities</a:t>
            </a:r>
          </a:p>
          <a:p>
            <a:pPr marL="342900" indent="-342900">
              <a:buAutoNum type="arabicPeriod"/>
            </a:pPr>
            <a:r>
              <a:rPr lang="en-US" dirty="0"/>
              <a:t>Communication</a:t>
            </a:r>
          </a:p>
          <a:p>
            <a:pPr marL="342900" indent="-342900">
              <a:buAutoNum type="arabicPeriod"/>
            </a:pPr>
            <a:r>
              <a:rPr lang="en-US" dirty="0"/>
              <a:t>Key Dates</a:t>
            </a:r>
          </a:p>
          <a:p>
            <a:pPr marL="342900" indent="-342900">
              <a:buAutoNum type="arabicPeriod"/>
            </a:pPr>
            <a:endParaRPr lang="en-NZ" dirty="0"/>
          </a:p>
        </p:txBody>
      </p:sp>
      <p:graphicFrame>
        <p:nvGraphicFramePr>
          <p:cNvPr id="3" name="TextBox 4">
            <a:extLst>
              <a:ext uri="{FF2B5EF4-FFF2-40B4-BE49-F238E27FC236}">
                <a16:creationId xmlns:a16="http://schemas.microsoft.com/office/drawing/2014/main" id="{3B659A2E-6D5A-C65E-DEA5-004C30CCC7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527652"/>
              </p:ext>
            </p:extLst>
          </p:nvPr>
        </p:nvGraphicFramePr>
        <p:xfrm>
          <a:off x="4673600" y="1866455"/>
          <a:ext cx="6689436" cy="3239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97503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83560E-0850-2B18-4436-F2C155C2F896}"/>
              </a:ext>
            </a:extLst>
          </p:cNvPr>
          <p:cNvSpPr txBox="1"/>
          <p:nvPr/>
        </p:nvSpPr>
        <p:spPr>
          <a:xfrm>
            <a:off x="1000997" y="649214"/>
            <a:ext cx="323960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LONG-TERM PLAN 2027-37</a:t>
            </a:r>
          </a:p>
          <a:p>
            <a:r>
              <a:rPr lang="en-US" dirty="0"/>
              <a:t>What is an LTP</a:t>
            </a:r>
            <a:endParaRPr lang="en-NZ" dirty="0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B7449342-FB09-977E-27C6-2BDA1791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13" y="190066"/>
            <a:ext cx="1755187" cy="10760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910194-36F4-9F79-EB1C-B4740E91B3F0}"/>
              </a:ext>
            </a:extLst>
          </p:cNvPr>
          <p:cNvSpPr txBox="1"/>
          <p:nvPr/>
        </p:nvSpPr>
        <p:spPr>
          <a:xfrm>
            <a:off x="4387272" y="1866455"/>
            <a:ext cx="3285789" cy="40626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Governed by the Local Government Act 2002</a:t>
            </a:r>
          </a:p>
          <a:p>
            <a:endParaRPr lang="en-US" sz="1600" dirty="0"/>
          </a:p>
          <a:p>
            <a:r>
              <a:rPr lang="en-US" sz="1600" dirty="0"/>
              <a:t>Ten-year horizon that must be reviewed every three years</a:t>
            </a:r>
          </a:p>
          <a:p>
            <a:endParaRPr lang="en-US" sz="1600" dirty="0"/>
          </a:p>
          <a:p>
            <a:r>
              <a:rPr lang="en-US" sz="1600" dirty="0"/>
              <a:t>Requires a Special Consultative Procedure, the public must be consulted</a:t>
            </a:r>
          </a:p>
          <a:p>
            <a:endParaRPr lang="en-US" sz="1600" dirty="0"/>
          </a:p>
          <a:p>
            <a:r>
              <a:rPr lang="en-US" sz="1600" dirty="0"/>
              <a:t>Specific policies are mandated to be included in the LTP</a:t>
            </a:r>
          </a:p>
          <a:p>
            <a:endParaRPr lang="en-US" sz="1600" dirty="0"/>
          </a:p>
          <a:p>
            <a:r>
              <a:rPr lang="en-US" sz="1600" dirty="0"/>
              <a:t>Must have a statutory independent audit before adoption</a:t>
            </a:r>
          </a:p>
          <a:p>
            <a:endParaRPr lang="en-US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939194-6E39-0E23-5FA1-7C53597BB7F2}"/>
              </a:ext>
            </a:extLst>
          </p:cNvPr>
          <p:cNvSpPr txBox="1"/>
          <p:nvPr/>
        </p:nvSpPr>
        <p:spPr>
          <a:xfrm>
            <a:off x="4387271" y="1499132"/>
            <a:ext cx="3285789" cy="369332"/>
          </a:xfrm>
          <a:prstGeom prst="rect">
            <a:avLst/>
          </a:prstGeom>
          <a:solidFill>
            <a:srgbClr val="D3C714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Requirements</a:t>
            </a:r>
            <a:endParaRPr lang="en-NZ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FBEB88-D3CE-3479-CED1-95FF093E00AB}"/>
              </a:ext>
            </a:extLst>
          </p:cNvPr>
          <p:cNvSpPr txBox="1"/>
          <p:nvPr/>
        </p:nvSpPr>
        <p:spPr>
          <a:xfrm>
            <a:off x="1076361" y="1497123"/>
            <a:ext cx="3310910" cy="369332"/>
          </a:xfrm>
          <a:prstGeom prst="rect">
            <a:avLst/>
          </a:prstGeom>
          <a:solidFill>
            <a:srgbClr val="64A437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Purpose</a:t>
            </a:r>
            <a:endParaRPr lang="en-N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E93005-B470-C620-E184-ECB11E5C13BC}"/>
              </a:ext>
            </a:extLst>
          </p:cNvPr>
          <p:cNvSpPr txBox="1"/>
          <p:nvPr/>
        </p:nvSpPr>
        <p:spPr>
          <a:xfrm>
            <a:off x="7673060" y="1497123"/>
            <a:ext cx="3285789" cy="369332"/>
          </a:xfrm>
          <a:prstGeom prst="rect">
            <a:avLst/>
          </a:prstGeom>
          <a:solidFill>
            <a:srgbClr val="F1713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Core Components</a:t>
            </a:r>
            <a:endParaRPr lang="en-NZ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F324FF-0EFE-DF85-3C6C-3243F3B41C60}"/>
              </a:ext>
            </a:extLst>
          </p:cNvPr>
          <p:cNvSpPr txBox="1"/>
          <p:nvPr/>
        </p:nvSpPr>
        <p:spPr>
          <a:xfrm>
            <a:off x="1079852" y="1866454"/>
            <a:ext cx="3310910" cy="40318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To set the direction for the district</a:t>
            </a:r>
          </a:p>
          <a:p>
            <a:endParaRPr lang="en-US" sz="1600" dirty="0"/>
          </a:p>
          <a:p>
            <a:r>
              <a:rPr lang="en-US" sz="1600" dirty="0"/>
              <a:t>To determine and plan for the activities managed by council</a:t>
            </a:r>
          </a:p>
          <a:p>
            <a:endParaRPr lang="en-US" sz="1600" dirty="0"/>
          </a:p>
          <a:p>
            <a:r>
              <a:rPr lang="en-US" sz="1600" dirty="0"/>
              <a:t>To provide long-term integrated decision making on infrastructure to ensure each generation pays</a:t>
            </a:r>
          </a:p>
          <a:p>
            <a:endParaRPr lang="en-US" sz="1600" dirty="0"/>
          </a:p>
          <a:p>
            <a:r>
              <a:rPr lang="en-US" sz="1600" dirty="0"/>
              <a:t>To provide transparency and accountability of council’s performance</a:t>
            </a:r>
          </a:p>
          <a:p>
            <a:endParaRPr lang="en-US" sz="1600" dirty="0"/>
          </a:p>
          <a:p>
            <a:r>
              <a:rPr lang="en-US" sz="1600" dirty="0"/>
              <a:t>To lock in multi year plans to provide stability and the ability to monitor</a:t>
            </a:r>
            <a:endParaRPr lang="en-US" sz="9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A289DD-86B1-ABAB-FB03-0E39703C5AAB}"/>
              </a:ext>
            </a:extLst>
          </p:cNvPr>
          <p:cNvSpPr txBox="1"/>
          <p:nvPr/>
        </p:nvSpPr>
        <p:spPr>
          <a:xfrm>
            <a:off x="7676551" y="1865450"/>
            <a:ext cx="3278807" cy="40318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Community Outcomes: the overarching goals for the district</a:t>
            </a:r>
          </a:p>
          <a:p>
            <a:endParaRPr lang="en-US" sz="1600" dirty="0"/>
          </a:p>
          <a:p>
            <a:r>
              <a:rPr lang="en-US" sz="1600" dirty="0"/>
              <a:t>Activities of council: purpose, goals and performance measures</a:t>
            </a:r>
          </a:p>
          <a:p>
            <a:endParaRPr lang="en-US" sz="1600" dirty="0"/>
          </a:p>
          <a:p>
            <a:r>
              <a:rPr lang="en-US" sz="1600" dirty="0"/>
              <a:t>Financial Strategy: rules on borrowing and rate levels</a:t>
            </a:r>
          </a:p>
          <a:p>
            <a:endParaRPr lang="en-US" sz="1600" dirty="0"/>
          </a:p>
          <a:p>
            <a:r>
              <a:rPr lang="en-US" sz="1600" dirty="0"/>
              <a:t>Infrastructure Strategy</a:t>
            </a:r>
            <a:r>
              <a:rPr lang="en-US" sz="1000" dirty="0"/>
              <a:t>: </a:t>
            </a:r>
            <a:r>
              <a:rPr lang="en-US" sz="1600" dirty="0"/>
              <a:t>30</a:t>
            </a:r>
            <a:r>
              <a:rPr lang="en-US" sz="1000" dirty="0"/>
              <a:t>-</a:t>
            </a:r>
            <a:r>
              <a:rPr lang="en-US" sz="1600" dirty="0"/>
              <a:t>year plan</a:t>
            </a:r>
          </a:p>
          <a:p>
            <a:endParaRPr lang="en-US" sz="1600" dirty="0"/>
          </a:p>
          <a:p>
            <a:r>
              <a:rPr lang="en-US" sz="1600" dirty="0"/>
              <a:t>Funding Impact Statements: who pays for what and how it is funded, by activity</a:t>
            </a:r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09001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83560E-0850-2B18-4436-F2C155C2F896}"/>
              </a:ext>
            </a:extLst>
          </p:cNvPr>
          <p:cNvSpPr txBox="1"/>
          <p:nvPr/>
        </p:nvSpPr>
        <p:spPr>
          <a:xfrm>
            <a:off x="1000997" y="649214"/>
            <a:ext cx="323960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LONG-TERM PLAN 2027-37</a:t>
            </a:r>
          </a:p>
          <a:p>
            <a:r>
              <a:rPr lang="en-US" dirty="0"/>
              <a:t>Current Environment</a:t>
            </a:r>
            <a:endParaRPr lang="en-NZ" dirty="0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B7449342-FB09-977E-27C6-2BDA1791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13" y="190066"/>
            <a:ext cx="1755187" cy="10760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FBEB88-D3CE-3479-CED1-95FF093E00AB}"/>
              </a:ext>
            </a:extLst>
          </p:cNvPr>
          <p:cNvSpPr txBox="1"/>
          <p:nvPr/>
        </p:nvSpPr>
        <p:spPr>
          <a:xfrm>
            <a:off x="1051241" y="1461477"/>
            <a:ext cx="2404138" cy="369332"/>
          </a:xfrm>
          <a:prstGeom prst="rect">
            <a:avLst/>
          </a:prstGeom>
          <a:solidFill>
            <a:srgbClr val="64A43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District Context</a:t>
            </a:r>
            <a:endParaRPr lang="en-N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43CC4C-DA98-B685-F343-E5D10E35CEE7}"/>
              </a:ext>
            </a:extLst>
          </p:cNvPr>
          <p:cNvSpPr txBox="1"/>
          <p:nvPr/>
        </p:nvSpPr>
        <p:spPr>
          <a:xfrm>
            <a:off x="3659625" y="1457624"/>
            <a:ext cx="2404138" cy="369332"/>
          </a:xfrm>
          <a:prstGeom prst="rect">
            <a:avLst/>
          </a:prstGeom>
          <a:solidFill>
            <a:srgbClr val="D3C7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Economic</a:t>
            </a:r>
            <a:endParaRPr lang="en-N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940AA5-4D65-0B1C-E2E5-B5A3FD38E6F1}"/>
              </a:ext>
            </a:extLst>
          </p:cNvPr>
          <p:cNvSpPr txBox="1"/>
          <p:nvPr/>
        </p:nvSpPr>
        <p:spPr>
          <a:xfrm>
            <a:off x="6268009" y="1446988"/>
            <a:ext cx="2404138" cy="369332"/>
          </a:xfrm>
          <a:prstGeom prst="rect">
            <a:avLst/>
          </a:prstGeom>
          <a:solidFill>
            <a:srgbClr val="F1713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Regulatory &amp; Reforms</a:t>
            </a:r>
            <a:endParaRPr lang="en-N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AB4D74-906F-220C-E00B-CD6F8F8D3B06}"/>
              </a:ext>
            </a:extLst>
          </p:cNvPr>
          <p:cNvSpPr txBox="1"/>
          <p:nvPr/>
        </p:nvSpPr>
        <p:spPr>
          <a:xfrm>
            <a:off x="8876393" y="1457624"/>
            <a:ext cx="2404138" cy="369332"/>
          </a:xfrm>
          <a:prstGeom prst="rect">
            <a:avLst/>
          </a:prstGeom>
          <a:solidFill>
            <a:srgbClr val="2D763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External</a:t>
            </a:r>
            <a:endParaRPr lang="en-NZ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656F1D-C375-BF17-65F1-20DF2E6F03DF}"/>
              </a:ext>
            </a:extLst>
          </p:cNvPr>
          <p:cNvSpPr txBox="1"/>
          <p:nvPr/>
        </p:nvSpPr>
        <p:spPr>
          <a:xfrm>
            <a:off x="1051241" y="3970215"/>
            <a:ext cx="2404138" cy="369332"/>
          </a:xfrm>
          <a:prstGeom prst="rect">
            <a:avLst/>
          </a:prstGeom>
          <a:solidFill>
            <a:srgbClr val="64A43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District Trends</a:t>
            </a:r>
            <a:endParaRPr lang="en-NZ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A93615-4041-AB24-BEAD-9807B504C82E}"/>
              </a:ext>
            </a:extLst>
          </p:cNvPr>
          <p:cNvSpPr txBox="1"/>
          <p:nvPr/>
        </p:nvSpPr>
        <p:spPr>
          <a:xfrm>
            <a:off x="3659625" y="3966362"/>
            <a:ext cx="2404138" cy="369332"/>
          </a:xfrm>
          <a:prstGeom prst="rect">
            <a:avLst/>
          </a:prstGeom>
          <a:solidFill>
            <a:srgbClr val="D3C7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Environmental</a:t>
            </a:r>
            <a:endParaRPr lang="en-NZ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175C29-724B-9D33-89AA-6B1177B6A258}"/>
              </a:ext>
            </a:extLst>
          </p:cNvPr>
          <p:cNvSpPr txBox="1"/>
          <p:nvPr/>
        </p:nvSpPr>
        <p:spPr>
          <a:xfrm>
            <a:off x="6268009" y="3955726"/>
            <a:ext cx="2404138" cy="369332"/>
          </a:xfrm>
          <a:prstGeom prst="rect">
            <a:avLst/>
          </a:prstGeom>
          <a:solidFill>
            <a:srgbClr val="F1713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Technology</a:t>
            </a:r>
            <a:endParaRPr lang="en-NZ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B17EBA-F1D8-F33C-DC71-1614CB9DD6BF}"/>
              </a:ext>
            </a:extLst>
          </p:cNvPr>
          <p:cNvSpPr txBox="1"/>
          <p:nvPr/>
        </p:nvSpPr>
        <p:spPr>
          <a:xfrm>
            <a:off x="8876393" y="3966362"/>
            <a:ext cx="2404138" cy="369332"/>
          </a:xfrm>
          <a:prstGeom prst="rect">
            <a:avLst/>
          </a:prstGeom>
          <a:solidFill>
            <a:srgbClr val="2D763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Infrastructure</a:t>
            </a:r>
            <a:endParaRPr lang="en-NZ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D15C7D-96DD-8282-B9CF-DD5C62AB8FBF}"/>
              </a:ext>
            </a:extLst>
          </p:cNvPr>
          <p:cNvSpPr txBox="1"/>
          <p:nvPr/>
        </p:nvSpPr>
        <p:spPr>
          <a:xfrm>
            <a:off x="6268009" y="1875258"/>
            <a:ext cx="24041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Simplifying Local Government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3 Waters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System Improvement Bill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Rate Capping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Resource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Emergency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B25C21-AD90-9270-1976-9A65E059FF9B}"/>
              </a:ext>
            </a:extLst>
          </p:cNvPr>
          <p:cNvSpPr txBox="1"/>
          <p:nvPr/>
        </p:nvSpPr>
        <p:spPr>
          <a:xfrm>
            <a:off x="3659625" y="1875258"/>
            <a:ext cx="24041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Modest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Cost of living pressures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Reliance on tourism and resource-based industries for 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Workforce shortages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Housing availability</a:t>
            </a:r>
            <a:endParaRPr lang="en-NZ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F15E1A-690A-6F8C-9058-97F464B01C69}"/>
              </a:ext>
            </a:extLst>
          </p:cNvPr>
          <p:cNvSpPr txBox="1"/>
          <p:nvPr/>
        </p:nvSpPr>
        <p:spPr>
          <a:xfrm>
            <a:off x="1051241" y="1875257"/>
            <a:ext cx="24041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Small dispersed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Large geographical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Economy driven by primary industries and tourism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Limited rating 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High exposure to natural hazards and climate risk</a:t>
            </a:r>
            <a:endParaRPr lang="en-NZ" sz="1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8F5F38-1E53-6BA2-17C6-4EAD8F1CAC15}"/>
              </a:ext>
            </a:extLst>
          </p:cNvPr>
          <p:cNvSpPr txBox="1"/>
          <p:nvPr/>
        </p:nvSpPr>
        <p:spPr>
          <a:xfrm>
            <a:off x="8876393" y="1875256"/>
            <a:ext cx="24041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Global economic uncertainty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Supply chain disruption due to geopolitical instability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Inflation and interest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Increased compliance &amp; reporting requirements</a:t>
            </a:r>
            <a:endParaRPr lang="en-NZ" sz="1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2D2268-42AD-4482-95B9-51D0A75EFF3D}"/>
              </a:ext>
            </a:extLst>
          </p:cNvPr>
          <p:cNvSpPr txBox="1"/>
          <p:nvPr/>
        </p:nvSpPr>
        <p:spPr>
          <a:xfrm>
            <a:off x="1051241" y="4403180"/>
            <a:ext cx="24041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Aging population and changing service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Increased infrastructure demands (tourism and residents)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Workforce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Greater reliance on tourism and exposure to external shocks</a:t>
            </a:r>
            <a:endParaRPr lang="en-NZ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EE0910-82B7-2745-D82A-C877309C8B16}"/>
              </a:ext>
            </a:extLst>
          </p:cNvPr>
          <p:cNvSpPr txBox="1"/>
          <p:nvPr/>
        </p:nvSpPr>
        <p:spPr>
          <a:xfrm>
            <a:off x="3659625" y="4403180"/>
            <a:ext cx="24041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High exposure to flooding, coastal erosion and seismic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Climate change increasing frequency and severity of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Long-term uncertainty around funding for climate adaptation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E57C76-D50B-FAB2-BE3F-2CAD1D0292DD}"/>
              </a:ext>
            </a:extLst>
          </p:cNvPr>
          <p:cNvSpPr txBox="1"/>
          <p:nvPr/>
        </p:nvSpPr>
        <p:spPr>
          <a:xfrm>
            <a:off x="6268009" y="4403180"/>
            <a:ext cx="24041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Opportunities to improve service delivery through digital channels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Connectivity gaps remain across the district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Increase risks relating to cybersecurity and misinformation</a:t>
            </a:r>
            <a:endParaRPr lang="en-NZ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59FABF-7F10-803B-E1B2-C283656C7AA2}"/>
              </a:ext>
            </a:extLst>
          </p:cNvPr>
          <p:cNvSpPr txBox="1"/>
          <p:nvPr/>
        </p:nvSpPr>
        <p:spPr>
          <a:xfrm>
            <a:off x="8876393" y="4403180"/>
            <a:ext cx="24041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Increased demand on core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Regulatory changes drive higher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Visitor economy places pressure on local assets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Limited funding or contribution from visitors or government agencies</a:t>
            </a:r>
            <a:endParaRPr lang="en-NZ" sz="1400" dirty="0"/>
          </a:p>
        </p:txBody>
      </p:sp>
    </p:spTree>
    <p:extLst>
      <p:ext uri="{BB962C8B-B14F-4D97-AF65-F5344CB8AC3E}">
        <p14:creationId xmlns:p14="http://schemas.microsoft.com/office/powerpoint/2010/main" val="2470176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83560E-0850-2B18-4436-F2C155C2F896}"/>
              </a:ext>
            </a:extLst>
          </p:cNvPr>
          <p:cNvSpPr txBox="1"/>
          <p:nvPr/>
        </p:nvSpPr>
        <p:spPr>
          <a:xfrm>
            <a:off x="1000997" y="649214"/>
            <a:ext cx="323960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LONG-TERM PLAN 2027-37</a:t>
            </a:r>
          </a:p>
          <a:p>
            <a:r>
              <a:rPr lang="en-US" dirty="0"/>
              <a:t>Timelines</a:t>
            </a:r>
            <a:endParaRPr lang="en-NZ" dirty="0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B7449342-FB09-977E-27C6-2BDA1791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13" y="190066"/>
            <a:ext cx="1755187" cy="10760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ACA601-5074-437E-F02C-2BCB74E29FE0}"/>
              </a:ext>
            </a:extLst>
          </p:cNvPr>
          <p:cNvSpPr txBox="1"/>
          <p:nvPr/>
        </p:nvSpPr>
        <p:spPr>
          <a:xfrm>
            <a:off x="238125" y="1787056"/>
            <a:ext cx="4324350" cy="523220"/>
          </a:xfrm>
          <a:prstGeom prst="rect">
            <a:avLst/>
          </a:prstGeom>
          <a:solidFill>
            <a:srgbClr val="64A43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Strategy &amp; Preparation</a:t>
            </a:r>
          </a:p>
          <a:p>
            <a:pPr algn="ctr"/>
            <a:r>
              <a:rPr lang="en-US" sz="1400" dirty="0"/>
              <a:t>Jun26 to Oct26</a:t>
            </a:r>
            <a:endParaRPr lang="en-NZ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881986-987A-0BD4-89A9-CAE6A8DFCA55}"/>
              </a:ext>
            </a:extLst>
          </p:cNvPr>
          <p:cNvSpPr txBox="1"/>
          <p:nvPr/>
        </p:nvSpPr>
        <p:spPr>
          <a:xfrm>
            <a:off x="2011940" y="2366934"/>
            <a:ext cx="1012613" cy="600164"/>
          </a:xfrm>
          <a:prstGeom prst="rect">
            <a:avLst/>
          </a:prstGeom>
          <a:solidFill>
            <a:srgbClr val="D3C7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Public Engagement</a:t>
            </a:r>
          </a:p>
          <a:p>
            <a:pPr algn="ctr"/>
            <a:r>
              <a:rPr lang="en-US" sz="1100" dirty="0"/>
              <a:t>06 – 24 Aug26</a:t>
            </a:r>
            <a:endParaRPr lang="en-NZ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4D5F18-A287-BDF5-FBF5-DF33E8F0BCBB}"/>
              </a:ext>
            </a:extLst>
          </p:cNvPr>
          <p:cNvSpPr txBox="1"/>
          <p:nvPr/>
        </p:nvSpPr>
        <p:spPr>
          <a:xfrm>
            <a:off x="3024553" y="3023756"/>
            <a:ext cx="4947871" cy="523220"/>
          </a:xfrm>
          <a:prstGeom prst="rect">
            <a:avLst/>
          </a:prstGeom>
          <a:solidFill>
            <a:srgbClr val="F1713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Document Preparation</a:t>
            </a:r>
          </a:p>
          <a:p>
            <a:pPr algn="ctr"/>
            <a:r>
              <a:rPr lang="en-NZ" sz="1400" dirty="0"/>
              <a:t>Sep26 – Feb27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CDC851-E52A-97E6-35C3-9D476B908515}"/>
              </a:ext>
            </a:extLst>
          </p:cNvPr>
          <p:cNvSpPr txBox="1"/>
          <p:nvPr/>
        </p:nvSpPr>
        <p:spPr>
          <a:xfrm>
            <a:off x="10080088" y="5281713"/>
            <a:ext cx="1254662" cy="646331"/>
          </a:xfrm>
          <a:prstGeom prst="rect">
            <a:avLst/>
          </a:prstGeom>
          <a:solidFill>
            <a:srgbClr val="64A43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Hearings &amp; Deliberation</a:t>
            </a:r>
          </a:p>
          <a:p>
            <a:pPr algn="ctr"/>
            <a:r>
              <a:rPr lang="en-US" sz="1200" dirty="0"/>
              <a:t>19, 20 &amp; 21 May</a:t>
            </a:r>
            <a:endParaRPr lang="en-NZ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08BA57-2D49-4A10-0154-E953697C1983}"/>
              </a:ext>
            </a:extLst>
          </p:cNvPr>
          <p:cNvSpPr txBox="1"/>
          <p:nvPr/>
        </p:nvSpPr>
        <p:spPr>
          <a:xfrm>
            <a:off x="11334750" y="5984701"/>
            <a:ext cx="786275" cy="646331"/>
          </a:xfrm>
          <a:prstGeom prst="rect">
            <a:avLst/>
          </a:prstGeom>
          <a:solidFill>
            <a:srgbClr val="D3C7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Audit &amp; Adoption</a:t>
            </a:r>
          </a:p>
          <a:p>
            <a:pPr algn="ctr"/>
            <a:r>
              <a:rPr lang="en-US" sz="1200" dirty="0"/>
              <a:t>24 Jun27</a:t>
            </a:r>
            <a:endParaRPr lang="en-NZ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0A6425-7433-A3F2-7C7D-87E0C8B3BA42}"/>
              </a:ext>
            </a:extLst>
          </p:cNvPr>
          <p:cNvSpPr txBox="1"/>
          <p:nvPr/>
        </p:nvSpPr>
        <p:spPr>
          <a:xfrm>
            <a:off x="8730762" y="4763390"/>
            <a:ext cx="1511251" cy="461665"/>
          </a:xfrm>
          <a:prstGeom prst="rect">
            <a:avLst/>
          </a:prstGeom>
          <a:solidFill>
            <a:srgbClr val="F1713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Public Consultation</a:t>
            </a:r>
          </a:p>
          <a:p>
            <a:pPr algn="ctr"/>
            <a:r>
              <a:rPr lang="en-US" sz="1200" dirty="0"/>
              <a:t>25 Mar – 30 Apr27</a:t>
            </a:r>
            <a:endParaRPr lang="en-NZ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C02F27-F841-453D-4F03-DD120212787C}"/>
              </a:ext>
            </a:extLst>
          </p:cNvPr>
          <p:cNvSpPr txBox="1"/>
          <p:nvPr/>
        </p:nvSpPr>
        <p:spPr>
          <a:xfrm>
            <a:off x="238125" y="1284508"/>
            <a:ext cx="11759075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Jun26	Jul26	Aug26	Sep26	Oct26	Nov26	Dec26	Jan27	Feb27	Mar27	Apr27	May27	Jun27</a:t>
            </a:r>
            <a:endParaRPr lang="en-NZ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05C4C1-701A-DC09-6557-3239D8922AA7}"/>
              </a:ext>
            </a:extLst>
          </p:cNvPr>
          <p:cNvSpPr txBox="1"/>
          <p:nvPr/>
        </p:nvSpPr>
        <p:spPr>
          <a:xfrm>
            <a:off x="7443860" y="4183512"/>
            <a:ext cx="1876416" cy="523220"/>
          </a:xfrm>
          <a:prstGeom prst="rect">
            <a:avLst/>
          </a:prstGeom>
          <a:solidFill>
            <a:srgbClr val="D3C7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Audit &amp; draft Adoption</a:t>
            </a:r>
          </a:p>
          <a:p>
            <a:pPr algn="ctr"/>
            <a:r>
              <a:rPr lang="en-US" sz="1400" dirty="0"/>
              <a:t>Feb27 – Mar27</a:t>
            </a:r>
            <a:endParaRPr lang="en-NZ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BD3240-E8E3-4C15-7B88-E01B4E864310}"/>
              </a:ext>
            </a:extLst>
          </p:cNvPr>
          <p:cNvSpPr txBox="1"/>
          <p:nvPr/>
        </p:nvSpPr>
        <p:spPr>
          <a:xfrm>
            <a:off x="771524" y="4748001"/>
            <a:ext cx="4642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Council staff impact assessment of feedback/proposals will be an ongoing iterative process throughout the LTP</a:t>
            </a:r>
          </a:p>
          <a:p>
            <a:endParaRPr lang="en-US" sz="1400" dirty="0"/>
          </a:p>
          <a:p>
            <a:r>
              <a:rPr lang="en-US" sz="1400" dirty="0"/>
              <a:t>Audit will be involved from Nov26 onwards</a:t>
            </a:r>
            <a:endParaRPr lang="en-NZ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261C8F-E461-C032-B3D0-9D2CF7CA02DC}"/>
              </a:ext>
            </a:extLst>
          </p:cNvPr>
          <p:cNvSpPr txBox="1"/>
          <p:nvPr/>
        </p:nvSpPr>
        <p:spPr>
          <a:xfrm>
            <a:off x="5007368" y="3603634"/>
            <a:ext cx="1676401" cy="523220"/>
          </a:xfrm>
          <a:prstGeom prst="rect">
            <a:avLst/>
          </a:prstGeom>
          <a:solidFill>
            <a:srgbClr val="64A43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Budgeting</a:t>
            </a:r>
          </a:p>
          <a:p>
            <a:pPr algn="ctr"/>
            <a:r>
              <a:rPr lang="en-NZ" sz="1400" dirty="0"/>
              <a:t>Nov26 – Dec26</a:t>
            </a:r>
          </a:p>
        </p:txBody>
      </p:sp>
    </p:spTree>
    <p:extLst>
      <p:ext uri="{BB962C8B-B14F-4D97-AF65-F5344CB8AC3E}">
        <p14:creationId xmlns:p14="http://schemas.microsoft.com/office/powerpoint/2010/main" val="3177618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83560E-0850-2B18-4436-F2C155C2F896}"/>
              </a:ext>
            </a:extLst>
          </p:cNvPr>
          <p:cNvSpPr txBox="1"/>
          <p:nvPr/>
        </p:nvSpPr>
        <p:spPr>
          <a:xfrm>
            <a:off x="1000997" y="649214"/>
            <a:ext cx="323960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LONG-TERM PLAN 2027-37</a:t>
            </a:r>
          </a:p>
          <a:p>
            <a:r>
              <a:rPr lang="en-US" dirty="0"/>
              <a:t>Principles</a:t>
            </a:r>
            <a:endParaRPr lang="en-NZ" dirty="0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B7449342-FB09-977E-27C6-2BDA1791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13" y="190066"/>
            <a:ext cx="1755187" cy="1076026"/>
          </a:xfrm>
          <a:prstGeom prst="rect">
            <a:avLst/>
          </a:prstGeom>
        </p:spPr>
      </p:pic>
      <p:graphicFrame>
        <p:nvGraphicFramePr>
          <p:cNvPr id="3" name="TextBox 4">
            <a:extLst>
              <a:ext uri="{FF2B5EF4-FFF2-40B4-BE49-F238E27FC236}">
                <a16:creationId xmlns:a16="http://schemas.microsoft.com/office/drawing/2014/main" id="{B9DD0E86-1ED2-B03F-6A5B-5042FF8020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950339"/>
              </p:ext>
            </p:extLst>
          </p:nvPr>
        </p:nvGraphicFramePr>
        <p:xfrm>
          <a:off x="1684215" y="1915034"/>
          <a:ext cx="5666155" cy="3074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TextBox 4">
            <a:extLst>
              <a:ext uri="{FF2B5EF4-FFF2-40B4-BE49-F238E27FC236}">
                <a16:creationId xmlns:a16="http://schemas.microsoft.com/office/drawing/2014/main" id="{A50E665B-1268-13E8-CB4D-9D9BA6FE10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9637981"/>
              </p:ext>
            </p:extLst>
          </p:nvPr>
        </p:nvGraphicFramePr>
        <p:xfrm>
          <a:off x="4642922" y="1915034"/>
          <a:ext cx="5666155" cy="3074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70555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83560E-0850-2B18-4436-F2C155C2F896}"/>
              </a:ext>
            </a:extLst>
          </p:cNvPr>
          <p:cNvSpPr txBox="1"/>
          <p:nvPr/>
        </p:nvSpPr>
        <p:spPr>
          <a:xfrm>
            <a:off x="1000997" y="649214"/>
            <a:ext cx="323960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LONG-TERM PLAN 2027-37</a:t>
            </a:r>
          </a:p>
          <a:p>
            <a:r>
              <a:rPr lang="en-US" dirty="0"/>
              <a:t>Preparation</a:t>
            </a:r>
            <a:endParaRPr lang="en-NZ" dirty="0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B7449342-FB09-977E-27C6-2BDA1791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13" y="190066"/>
            <a:ext cx="1755187" cy="1076026"/>
          </a:xfrm>
          <a:prstGeom prst="rect">
            <a:avLst/>
          </a:prstGeom>
        </p:spPr>
      </p:pic>
      <p:graphicFrame>
        <p:nvGraphicFramePr>
          <p:cNvPr id="3" name="TextBox 4">
            <a:extLst>
              <a:ext uri="{FF2B5EF4-FFF2-40B4-BE49-F238E27FC236}">
                <a16:creationId xmlns:a16="http://schemas.microsoft.com/office/drawing/2014/main" id="{B9DD0E86-1ED2-B03F-6A5B-5042FF8020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0656508"/>
              </p:ext>
            </p:extLst>
          </p:nvPr>
        </p:nvGraphicFramePr>
        <p:xfrm>
          <a:off x="2371016" y="1497535"/>
          <a:ext cx="7449967" cy="423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89410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83560E-0850-2B18-4436-F2C155C2F896}"/>
              </a:ext>
            </a:extLst>
          </p:cNvPr>
          <p:cNvSpPr txBox="1"/>
          <p:nvPr/>
        </p:nvSpPr>
        <p:spPr>
          <a:xfrm>
            <a:off x="1000997" y="649214"/>
            <a:ext cx="336342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LONG-TERM PLAN 2027-37</a:t>
            </a:r>
          </a:p>
          <a:p>
            <a:r>
              <a:rPr lang="en-US" dirty="0"/>
              <a:t>Roles and Responsibilities</a:t>
            </a:r>
            <a:endParaRPr lang="en-NZ" dirty="0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B7449342-FB09-977E-27C6-2BDA1791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13" y="190066"/>
            <a:ext cx="1755187" cy="107602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E1D12B3-21BF-FECA-D4B2-91C0BD74B5E5}"/>
              </a:ext>
            </a:extLst>
          </p:cNvPr>
          <p:cNvSpPr/>
          <p:nvPr/>
        </p:nvSpPr>
        <p:spPr>
          <a:xfrm>
            <a:off x="1000996" y="1623803"/>
            <a:ext cx="6832949" cy="4058596"/>
          </a:xfrm>
          <a:prstGeom prst="ellipse">
            <a:avLst/>
          </a:prstGeom>
          <a:solidFill>
            <a:srgbClr val="D3C71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0EDEDDA-0D82-B40C-E93A-F222A0F2E1DB}"/>
              </a:ext>
            </a:extLst>
          </p:cNvPr>
          <p:cNvSpPr/>
          <p:nvPr/>
        </p:nvSpPr>
        <p:spPr>
          <a:xfrm>
            <a:off x="4466492" y="1623944"/>
            <a:ext cx="7180653" cy="4058596"/>
          </a:xfrm>
          <a:prstGeom prst="ellipse">
            <a:avLst/>
          </a:prstGeom>
          <a:solidFill>
            <a:srgbClr val="F1713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35639AD-E378-3709-E61F-2888F14B27C4}"/>
              </a:ext>
            </a:extLst>
          </p:cNvPr>
          <p:cNvSpPr/>
          <p:nvPr/>
        </p:nvSpPr>
        <p:spPr>
          <a:xfrm>
            <a:off x="4240602" y="1934309"/>
            <a:ext cx="3912797" cy="3428999"/>
          </a:xfrm>
          <a:prstGeom prst="ellipse">
            <a:avLst/>
          </a:prstGeom>
          <a:solidFill>
            <a:srgbClr val="64A43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7190F8-8433-1039-30B6-7C72C2A78796}"/>
              </a:ext>
            </a:extLst>
          </p:cNvPr>
          <p:cNvSpPr txBox="1"/>
          <p:nvPr/>
        </p:nvSpPr>
        <p:spPr>
          <a:xfrm>
            <a:off x="3231627" y="1707210"/>
            <a:ext cx="1635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Mayor &amp; </a:t>
            </a:r>
            <a:r>
              <a:rPr lang="en-US" b="1" dirty="0" err="1"/>
              <a:t>Councillors</a:t>
            </a:r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17EA95-0A65-7E69-D356-D062D9632BFE}"/>
              </a:ext>
            </a:extLst>
          </p:cNvPr>
          <p:cNvSpPr txBox="1"/>
          <p:nvPr/>
        </p:nvSpPr>
        <p:spPr>
          <a:xfrm>
            <a:off x="7753664" y="1746711"/>
            <a:ext cx="115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Council Staff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C9D450-D7FD-2EDE-5CA5-B99DA6B0086C}"/>
              </a:ext>
            </a:extLst>
          </p:cNvPr>
          <p:cNvSpPr txBox="1"/>
          <p:nvPr/>
        </p:nvSpPr>
        <p:spPr>
          <a:xfrm>
            <a:off x="5888730" y="2003102"/>
            <a:ext cx="8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Both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9A7B18-79A8-22D5-DCD0-0C82F98F8CF4}"/>
              </a:ext>
            </a:extLst>
          </p:cNvPr>
          <p:cNvSpPr txBox="1"/>
          <p:nvPr/>
        </p:nvSpPr>
        <p:spPr>
          <a:xfrm>
            <a:off x="1803244" y="3187143"/>
            <a:ext cx="20441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Direction Setting</a:t>
            </a:r>
          </a:p>
          <a:p>
            <a:endParaRPr lang="en-US" dirty="0"/>
          </a:p>
          <a:p>
            <a:r>
              <a:rPr lang="en-US" dirty="0"/>
              <a:t>Decision Making</a:t>
            </a:r>
            <a:endParaRPr lang="en-NZ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0578EE-9849-EDAB-DDA3-5DFB4CC4A9C8}"/>
              </a:ext>
            </a:extLst>
          </p:cNvPr>
          <p:cNvSpPr txBox="1"/>
          <p:nvPr/>
        </p:nvSpPr>
        <p:spPr>
          <a:xfrm>
            <a:off x="4784622" y="2599533"/>
            <a:ext cx="28247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Workshops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Community Engagement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Alignment with Principles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Sense Test Approach</a:t>
            </a: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0480A3-FAB2-1BC1-DC12-B68FB7212E05}"/>
              </a:ext>
            </a:extLst>
          </p:cNvPr>
          <p:cNvSpPr txBox="1"/>
          <p:nvPr/>
        </p:nvSpPr>
        <p:spPr>
          <a:xfrm>
            <a:off x="8713967" y="3196567"/>
            <a:ext cx="22700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Impact Assessment</a:t>
            </a:r>
          </a:p>
          <a:p>
            <a:endParaRPr lang="en-US" dirty="0"/>
          </a:p>
          <a:p>
            <a:r>
              <a:rPr lang="en-US" dirty="0"/>
              <a:t>Audit and Process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061331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83560E-0850-2B18-4436-F2C155C2F896}"/>
              </a:ext>
            </a:extLst>
          </p:cNvPr>
          <p:cNvSpPr txBox="1"/>
          <p:nvPr/>
        </p:nvSpPr>
        <p:spPr>
          <a:xfrm>
            <a:off x="1000997" y="649214"/>
            <a:ext cx="323960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LONG-TERM PLAN 2027-37</a:t>
            </a:r>
          </a:p>
          <a:p>
            <a:r>
              <a:rPr lang="en-US" dirty="0"/>
              <a:t>Communication</a:t>
            </a:r>
            <a:endParaRPr lang="en-NZ" dirty="0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B7449342-FB09-977E-27C6-2BDA1791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13" y="190066"/>
            <a:ext cx="1755187" cy="10760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8C1FDE-FF13-C10B-00B1-A8F9011ACFE6}"/>
              </a:ext>
            </a:extLst>
          </p:cNvPr>
          <p:cNvSpPr txBox="1"/>
          <p:nvPr/>
        </p:nvSpPr>
        <p:spPr>
          <a:xfrm>
            <a:off x="1519743" y="1577786"/>
            <a:ext cx="4221633" cy="369332"/>
          </a:xfrm>
          <a:prstGeom prst="rect">
            <a:avLst/>
          </a:prstGeom>
          <a:solidFill>
            <a:srgbClr val="64A43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Internal</a:t>
            </a:r>
            <a:endParaRPr lang="en-N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3F127D-9785-9FEC-218A-50095AD86950}"/>
              </a:ext>
            </a:extLst>
          </p:cNvPr>
          <p:cNvSpPr txBox="1"/>
          <p:nvPr/>
        </p:nvSpPr>
        <p:spPr>
          <a:xfrm>
            <a:off x="6336324" y="1577786"/>
            <a:ext cx="4258405" cy="369332"/>
          </a:xfrm>
          <a:prstGeom prst="rect">
            <a:avLst/>
          </a:prstGeom>
          <a:solidFill>
            <a:srgbClr val="F1713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External</a:t>
            </a:r>
            <a:endParaRPr lang="en-NZ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AF1A58-C6ED-15BE-9EE7-A7E7C1CAA902}"/>
              </a:ext>
            </a:extLst>
          </p:cNvPr>
          <p:cNvSpPr txBox="1"/>
          <p:nvPr/>
        </p:nvSpPr>
        <p:spPr>
          <a:xfrm>
            <a:off x="1519744" y="2285999"/>
            <a:ext cx="42216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Councillors</a:t>
            </a:r>
            <a:r>
              <a:rPr lang="en-US" b="1" dirty="0"/>
              <a:t>:</a:t>
            </a:r>
          </a:p>
          <a:p>
            <a:endParaRPr lang="en-US" dirty="0"/>
          </a:p>
          <a:p>
            <a:r>
              <a:rPr lang="en-US" dirty="0"/>
              <a:t>Workshops</a:t>
            </a:r>
          </a:p>
          <a:p>
            <a:r>
              <a:rPr lang="en-US" dirty="0"/>
              <a:t>Community Engagement</a:t>
            </a:r>
          </a:p>
          <a:p>
            <a:r>
              <a:rPr lang="en-US" dirty="0"/>
              <a:t>Risk &amp; Assurance</a:t>
            </a:r>
          </a:p>
          <a:p>
            <a:r>
              <a:rPr lang="en-US" dirty="0"/>
              <a:t>Council Meetings</a:t>
            </a:r>
          </a:p>
          <a:p>
            <a:r>
              <a:rPr lang="en-US" dirty="0"/>
              <a:t>Community Consultation</a:t>
            </a:r>
          </a:p>
          <a:p>
            <a:r>
              <a:rPr lang="en-US" dirty="0"/>
              <a:t>Hearings &amp; Deliberations</a:t>
            </a:r>
          </a:p>
          <a:p>
            <a:endParaRPr lang="en-US" dirty="0"/>
          </a:p>
          <a:p>
            <a:r>
              <a:rPr lang="en-US" b="1" dirty="0"/>
              <a:t>Council Staff*:</a:t>
            </a:r>
          </a:p>
          <a:p>
            <a:r>
              <a:rPr lang="en-US" dirty="0"/>
              <a:t>Email updates</a:t>
            </a:r>
          </a:p>
          <a:p>
            <a:r>
              <a:rPr lang="en-US" dirty="0"/>
              <a:t>Lunchbox sessions</a:t>
            </a:r>
          </a:p>
          <a:p>
            <a:r>
              <a:rPr lang="en-US" dirty="0"/>
              <a:t> </a:t>
            </a:r>
            <a:endParaRPr lang="en-NZ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A51D20-69FC-9D69-6ED5-148604A6858F}"/>
              </a:ext>
            </a:extLst>
          </p:cNvPr>
          <p:cNvSpPr txBox="1"/>
          <p:nvPr/>
        </p:nvSpPr>
        <p:spPr>
          <a:xfrm>
            <a:off x="1519743" y="5856207"/>
            <a:ext cx="18565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*Not directly involved with LTP</a:t>
            </a:r>
            <a:endParaRPr lang="en-NZ" sz="1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A1EDE8-DBEB-AB4C-D247-89104056EB96}"/>
              </a:ext>
            </a:extLst>
          </p:cNvPr>
          <p:cNvSpPr txBox="1"/>
          <p:nvPr/>
        </p:nvSpPr>
        <p:spPr>
          <a:xfrm>
            <a:off x="6336325" y="2285999"/>
            <a:ext cx="42584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Community Groups, Individuals and Organisations:</a:t>
            </a:r>
          </a:p>
          <a:p>
            <a:endParaRPr lang="en-US" dirty="0"/>
          </a:p>
          <a:p>
            <a:r>
              <a:rPr lang="en-US" dirty="0"/>
              <a:t>Engagement &amp; Consultation to include:</a:t>
            </a:r>
          </a:p>
          <a:p>
            <a:r>
              <a:rPr lang="en-US" dirty="0"/>
              <a:t>Community Meetings</a:t>
            </a:r>
          </a:p>
          <a:p>
            <a:r>
              <a:rPr lang="en-US" dirty="0"/>
              <a:t>Lunchbox sessions</a:t>
            </a:r>
          </a:p>
          <a:p>
            <a:r>
              <a:rPr lang="en-US" dirty="0"/>
              <a:t>Info on website and at Council facilities</a:t>
            </a:r>
          </a:p>
          <a:p>
            <a:endParaRPr lang="en-US" dirty="0"/>
          </a:p>
          <a:p>
            <a:r>
              <a:rPr lang="en-US" dirty="0"/>
              <a:t>Livestreams:</a:t>
            </a:r>
          </a:p>
          <a:p>
            <a:r>
              <a:rPr lang="en-US" dirty="0"/>
              <a:t>Workshops</a:t>
            </a:r>
          </a:p>
          <a:p>
            <a:r>
              <a:rPr lang="en-US" dirty="0"/>
              <a:t>Council Meetings</a:t>
            </a:r>
          </a:p>
          <a:p>
            <a:r>
              <a:rPr lang="en-US" dirty="0"/>
              <a:t>Hearings &amp; Deliberations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02472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83560E-0850-2B18-4436-F2C155C2F896}"/>
              </a:ext>
            </a:extLst>
          </p:cNvPr>
          <p:cNvSpPr txBox="1"/>
          <p:nvPr/>
        </p:nvSpPr>
        <p:spPr>
          <a:xfrm>
            <a:off x="1000997" y="649214"/>
            <a:ext cx="323960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LONG-TERM PLAN 2027-37</a:t>
            </a:r>
          </a:p>
          <a:p>
            <a:r>
              <a:rPr lang="en-US" dirty="0"/>
              <a:t>Key Dates</a:t>
            </a:r>
            <a:endParaRPr lang="en-NZ" dirty="0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B7449342-FB09-977E-27C6-2BDA1791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13" y="190066"/>
            <a:ext cx="1755187" cy="107602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D3893FA-7FEB-4EA4-28D8-99F360CE3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218981"/>
              </p:ext>
            </p:extLst>
          </p:nvPr>
        </p:nvGraphicFramePr>
        <p:xfrm>
          <a:off x="1572358" y="1900560"/>
          <a:ext cx="9047284" cy="3365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1655">
                  <a:extLst>
                    <a:ext uri="{9D8B030D-6E8A-4147-A177-3AD203B41FA5}">
                      <a16:colId xmlns:a16="http://schemas.microsoft.com/office/drawing/2014/main" val="3782439012"/>
                    </a:ext>
                  </a:extLst>
                </a:gridCol>
                <a:gridCol w="1887736">
                  <a:extLst>
                    <a:ext uri="{9D8B030D-6E8A-4147-A177-3AD203B41FA5}">
                      <a16:colId xmlns:a16="http://schemas.microsoft.com/office/drawing/2014/main" val="2264639520"/>
                    </a:ext>
                  </a:extLst>
                </a:gridCol>
                <a:gridCol w="4647893">
                  <a:extLst>
                    <a:ext uri="{9D8B030D-6E8A-4147-A177-3AD203B41FA5}">
                      <a16:colId xmlns:a16="http://schemas.microsoft.com/office/drawing/2014/main" val="1803727735"/>
                    </a:ext>
                  </a:extLst>
                </a:gridCol>
              </a:tblGrid>
              <a:tr h="2504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effectLst/>
                        </a:rPr>
                        <a:t>Description</a:t>
                      </a:r>
                      <a:endParaRPr lang="en-N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4A43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effectLst/>
                        </a:rPr>
                        <a:t>Date/s</a:t>
                      </a:r>
                      <a:endParaRPr lang="en-N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4A43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effectLst/>
                        </a:rPr>
                        <a:t>Purpose</a:t>
                      </a:r>
                      <a:endParaRPr lang="en-N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4A4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217364"/>
                  </a:ext>
                </a:extLst>
              </a:tr>
              <a:tr h="3108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Workshop One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22 July 2026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Framing of the LTP, Council direction setting and next steps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725379"/>
                  </a:ext>
                </a:extLst>
              </a:tr>
              <a:tr h="2461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Community Engagement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en-NZ" sz="12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to 24</a:t>
                      </a:r>
                      <a:r>
                        <a:rPr lang="en-NZ" sz="12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Aug 2026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Feedback from the community on what is important to them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483777"/>
                  </a:ext>
                </a:extLst>
              </a:tr>
              <a:tr h="250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Workshop Two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r>
                        <a:rPr lang="en-NZ" sz="12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Sep 2026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Community Feedback and LTP Proposals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717181"/>
                  </a:ext>
                </a:extLst>
              </a:tr>
              <a:tr h="250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Workshop Three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r>
                        <a:rPr lang="en-NZ" sz="12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Oct 2026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Draft LTP Financials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992144"/>
                  </a:ext>
                </a:extLst>
              </a:tr>
              <a:tr h="2904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Risk and Assurance Committee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NZ" sz="12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February 2027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Review of draft LTP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7814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Workshop Four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r>
                        <a:rPr lang="en-NZ" sz="12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February 2027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Whole Council review of draft LTP with any updates from R&amp;A.  Review of Consultation Document and options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560090"/>
                  </a:ext>
                </a:extLst>
              </a:tr>
              <a:tr h="250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Adopt Draft LTP and CD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r>
                        <a:rPr lang="en-NZ" sz="12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March 2027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Adopt draft LTP and Consultation Document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888455"/>
                  </a:ext>
                </a:extLst>
              </a:tr>
              <a:tr h="25072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Consultation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r>
                        <a:rPr lang="en-NZ" sz="12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March to 30</a:t>
                      </a:r>
                      <a:r>
                        <a:rPr lang="en-NZ" sz="12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April 2027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Consultation on options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88719"/>
                  </a:ext>
                </a:extLst>
              </a:tr>
              <a:tr h="3077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Hearings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r>
                        <a:rPr lang="en-NZ" sz="12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and 20</a:t>
                      </a:r>
                      <a:r>
                        <a:rPr lang="en-NZ" sz="1200" baseline="30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May 2027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Feedback from the community of proposed options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533502"/>
                  </a:ext>
                </a:extLst>
              </a:tr>
              <a:tr h="250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Deliberations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21 May 2027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Council to decide on options to adopt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033936"/>
                  </a:ext>
                </a:extLst>
              </a:tr>
              <a:tr h="250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Adopt LTP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24 June 2027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1200" dirty="0">
                          <a:solidFill>
                            <a:schemeClr val="tx1"/>
                          </a:solidFill>
                          <a:effectLst/>
                        </a:rPr>
                        <a:t>Statutory deadline for adoption 30 June</a:t>
                      </a:r>
                      <a:endParaRPr lang="en-N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17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289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775</Words>
  <Application>Microsoft Office PowerPoint</Application>
  <PresentationFormat>Widescreen</PresentationFormat>
  <Paragraphs>226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Lewis</dc:creator>
  <cp:lastModifiedBy>Neve Martin</cp:lastModifiedBy>
  <cp:revision>17</cp:revision>
  <cp:lastPrinted>2026-07-19T20:39:59Z</cp:lastPrinted>
  <dcterms:created xsi:type="dcterms:W3CDTF">2026-07-17T21:12:18Z</dcterms:created>
  <dcterms:modified xsi:type="dcterms:W3CDTF">2026-07-27T20:04:14Z</dcterms:modified>
</cp:coreProperties>
</file>