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5"/>
  </p:notesMasterIdLst>
  <p:sldIdLst>
    <p:sldId id="256" r:id="rId6"/>
    <p:sldId id="257" r:id="rId7"/>
    <p:sldId id="258" r:id="rId8"/>
    <p:sldId id="259" r:id="rId9"/>
    <p:sldId id="260" r:id="rId10"/>
    <p:sldId id="261" r:id="rId11"/>
    <p:sldId id="262" r:id="rId12"/>
    <p:sldId id="263" r:id="rId13"/>
    <p:sldId id="265" r:id="rId14"/>
    <p:sldId id="264" r:id="rId15"/>
    <p:sldId id="274" r:id="rId16"/>
    <p:sldId id="281" r:id="rId17"/>
    <p:sldId id="282" r:id="rId18"/>
    <p:sldId id="283" r:id="rId19"/>
    <p:sldId id="278" r:id="rId20"/>
    <p:sldId id="284" r:id="rId21"/>
    <p:sldId id="285" r:id="rId22"/>
    <p:sldId id="272" r:id="rId23"/>
    <p:sldId id="273" r:id="rId24"/>
  </p:sldIdLst>
  <p:sldSz cx="12192000" cy="6858000"/>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04EE27E-4F32-45C5-6050-C7AB62945085}" name="Ashley Stuart" initials="AS" userId="S::ashley.stuart_wcrc.govt.nz#ext#@bullerdcgovt.onmicrosoft.com::82900ace-150d-4582-b565-ce46e0a88812" providerId="AD"/>
  <p188:author id="{4FED1696-4995-AD59-1ECA-E40CCCA5E02D}" name="Paul Zaanen" initials="PZ" userId="S::paul.zaanen@bdc.govt.nz::d41aa915-708f-4b21-8374-2558a51f29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10F64D-87B3-CF23-E876-F61CE88D4807}" v="42" dt="2026-07-23T04:44:06.387"/>
    <p1510:client id="{546AAF39-2DFC-45E8-916F-D51A61132628}" v="505" dt="2026-07-22T01:31:57.299"/>
    <p1510:client id="{E59C990D-DD8C-038B-BD13-AD39DB1B0CFE}" v="311" dt="2026-07-22T01:05:00.3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875" autoAdjust="0"/>
  </p:normalViewPr>
  <p:slideViewPr>
    <p:cSldViewPr snapToGrid="0">
      <p:cViewPr varScale="1">
        <p:scale>
          <a:sx n="72" d="100"/>
          <a:sy n="72" d="100"/>
        </p:scale>
        <p:origin x="456" y="48"/>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4283" cy="498295"/>
          </a:xfrm>
          <a:prstGeom prst="rect">
            <a:avLst/>
          </a:prstGeom>
        </p:spPr>
        <p:txBody>
          <a:bodyPr vert="horz" lIns="91330" tIns="45665" rIns="91330" bIns="45665" rtlCol="0"/>
          <a:lstStyle>
            <a:lvl1pPr algn="l">
              <a:defRPr sz="1200"/>
            </a:lvl1pPr>
          </a:lstStyle>
          <a:p>
            <a:endParaRPr lang="en-NZ"/>
          </a:p>
        </p:txBody>
      </p:sp>
      <p:sp>
        <p:nvSpPr>
          <p:cNvPr id="3" name="Date Placeholder 2"/>
          <p:cNvSpPr>
            <a:spLocks noGrp="1"/>
          </p:cNvSpPr>
          <p:nvPr>
            <p:ph type="dt" idx="1"/>
          </p:nvPr>
        </p:nvSpPr>
        <p:spPr>
          <a:xfrm>
            <a:off x="3848645" y="0"/>
            <a:ext cx="2944283" cy="498295"/>
          </a:xfrm>
          <a:prstGeom prst="rect">
            <a:avLst/>
          </a:prstGeom>
        </p:spPr>
        <p:txBody>
          <a:bodyPr vert="horz" lIns="91330" tIns="45665" rIns="91330" bIns="45665" rtlCol="0"/>
          <a:lstStyle>
            <a:lvl1pPr algn="r">
              <a:defRPr sz="1200"/>
            </a:lvl1pPr>
          </a:lstStyle>
          <a:p>
            <a:fld id="{5B2D9EFF-5878-4913-88CA-EC8184FF6162}" type="datetimeFigureOut">
              <a:rPr lang="en-NZ" smtClean="0"/>
              <a:t>23/07/2026</a:t>
            </a:fld>
            <a:endParaRPr lang="en-NZ"/>
          </a:p>
        </p:txBody>
      </p:sp>
      <p:sp>
        <p:nvSpPr>
          <p:cNvPr id="4" name="Slide Image Placeholder 3"/>
          <p:cNvSpPr>
            <a:spLocks noGrp="1" noRot="1" noChangeAspect="1"/>
          </p:cNvSpPr>
          <p:nvPr>
            <p:ph type="sldImg" idx="2"/>
          </p:nvPr>
        </p:nvSpPr>
        <p:spPr>
          <a:xfrm>
            <a:off x="417513" y="1241425"/>
            <a:ext cx="5959475" cy="3352800"/>
          </a:xfrm>
          <a:prstGeom prst="rect">
            <a:avLst/>
          </a:prstGeom>
          <a:noFill/>
          <a:ln w="12700">
            <a:solidFill>
              <a:prstClr val="black"/>
            </a:solidFill>
          </a:ln>
        </p:spPr>
        <p:txBody>
          <a:bodyPr vert="horz" lIns="91330" tIns="45665" rIns="91330" bIns="45665" rtlCol="0" anchor="ctr"/>
          <a:lstStyle/>
          <a:p>
            <a:endParaRPr lang="en-NZ"/>
          </a:p>
        </p:txBody>
      </p:sp>
      <p:sp>
        <p:nvSpPr>
          <p:cNvPr id="5" name="Notes Placeholder 4"/>
          <p:cNvSpPr>
            <a:spLocks noGrp="1"/>
          </p:cNvSpPr>
          <p:nvPr>
            <p:ph type="body" sz="quarter" idx="3"/>
          </p:nvPr>
        </p:nvSpPr>
        <p:spPr>
          <a:xfrm>
            <a:off x="679450" y="4779487"/>
            <a:ext cx="5435600" cy="3910488"/>
          </a:xfrm>
          <a:prstGeom prst="rect">
            <a:avLst/>
          </a:prstGeom>
        </p:spPr>
        <p:txBody>
          <a:bodyPr vert="horz" lIns="91330" tIns="45665" rIns="91330" bIns="456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1" y="9433107"/>
            <a:ext cx="2944283" cy="498294"/>
          </a:xfrm>
          <a:prstGeom prst="rect">
            <a:avLst/>
          </a:prstGeom>
        </p:spPr>
        <p:txBody>
          <a:bodyPr vert="horz" lIns="91330" tIns="45665" rIns="91330" bIns="45665" rtlCol="0" anchor="b"/>
          <a:lstStyle>
            <a:lvl1pPr algn="l">
              <a:defRPr sz="1200"/>
            </a:lvl1pPr>
          </a:lstStyle>
          <a:p>
            <a:endParaRPr lang="en-NZ"/>
          </a:p>
        </p:txBody>
      </p:sp>
      <p:sp>
        <p:nvSpPr>
          <p:cNvPr id="7" name="Slide Number Placeholder 6"/>
          <p:cNvSpPr>
            <a:spLocks noGrp="1"/>
          </p:cNvSpPr>
          <p:nvPr>
            <p:ph type="sldNum" sz="quarter" idx="5"/>
          </p:nvPr>
        </p:nvSpPr>
        <p:spPr>
          <a:xfrm>
            <a:off x="3848645" y="9433107"/>
            <a:ext cx="2944283" cy="498294"/>
          </a:xfrm>
          <a:prstGeom prst="rect">
            <a:avLst/>
          </a:prstGeom>
        </p:spPr>
        <p:txBody>
          <a:bodyPr vert="horz" lIns="91330" tIns="45665" rIns="91330" bIns="45665" rtlCol="0" anchor="b"/>
          <a:lstStyle>
            <a:lvl1pPr algn="r">
              <a:defRPr sz="1200"/>
            </a:lvl1pPr>
          </a:lstStyle>
          <a:p>
            <a:fld id="{F7B9D39D-7E26-499C-BF40-785A5BB0C77C}" type="slidenum">
              <a:rPr lang="en-NZ" smtClean="0"/>
              <a:t>‹#›</a:t>
            </a:fld>
            <a:endParaRPr lang="en-NZ"/>
          </a:p>
        </p:txBody>
      </p:sp>
    </p:spTree>
    <p:extLst>
      <p:ext uri="{BB962C8B-B14F-4D97-AF65-F5344CB8AC3E}">
        <p14:creationId xmlns:p14="http://schemas.microsoft.com/office/powerpoint/2010/main" val="1152735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F7B9D39D-7E26-499C-BF40-785A5BB0C77C}" type="slidenum">
              <a:rPr lang="en-NZ" smtClean="0"/>
              <a:t>3</a:t>
            </a:fld>
            <a:endParaRPr lang="en-NZ"/>
          </a:p>
        </p:txBody>
      </p:sp>
    </p:spTree>
    <p:extLst>
      <p:ext uri="{BB962C8B-B14F-4D97-AF65-F5344CB8AC3E}">
        <p14:creationId xmlns:p14="http://schemas.microsoft.com/office/powerpoint/2010/main" val="2491677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F7B9D39D-7E26-499C-BF40-785A5BB0C77C}" type="slidenum">
              <a:rPr lang="en-NZ" smtClean="0"/>
              <a:t>4</a:t>
            </a:fld>
            <a:endParaRPr lang="en-NZ"/>
          </a:p>
        </p:txBody>
      </p:sp>
    </p:spTree>
    <p:extLst>
      <p:ext uri="{BB962C8B-B14F-4D97-AF65-F5344CB8AC3E}">
        <p14:creationId xmlns:p14="http://schemas.microsoft.com/office/powerpoint/2010/main" val="3846725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F7B9D39D-7E26-499C-BF40-785A5BB0C77C}" type="slidenum">
              <a:rPr lang="en-NZ" smtClean="0"/>
              <a:t>5</a:t>
            </a:fld>
            <a:endParaRPr lang="en-NZ"/>
          </a:p>
        </p:txBody>
      </p:sp>
    </p:spTree>
    <p:extLst>
      <p:ext uri="{BB962C8B-B14F-4D97-AF65-F5344CB8AC3E}">
        <p14:creationId xmlns:p14="http://schemas.microsoft.com/office/powerpoint/2010/main" val="797605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F7B9D39D-7E26-499C-BF40-785A5BB0C77C}" type="slidenum">
              <a:rPr lang="en-NZ" smtClean="0"/>
              <a:t>6</a:t>
            </a:fld>
            <a:endParaRPr lang="en-NZ"/>
          </a:p>
        </p:txBody>
      </p:sp>
    </p:spTree>
    <p:extLst>
      <p:ext uri="{BB962C8B-B14F-4D97-AF65-F5344CB8AC3E}">
        <p14:creationId xmlns:p14="http://schemas.microsoft.com/office/powerpoint/2010/main" val="1916333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44CB4-38AD-DBF1-A4B5-02728EFD56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5A969A29-791E-5E4C-7F0C-13B8DF7F9D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581094B9-50DD-320E-A402-7F6B734D8DAF}"/>
              </a:ext>
            </a:extLst>
          </p:cNvPr>
          <p:cNvSpPr>
            <a:spLocks noGrp="1"/>
          </p:cNvSpPr>
          <p:nvPr>
            <p:ph type="dt" sz="half" idx="10"/>
          </p:nvPr>
        </p:nvSpPr>
        <p:spPr/>
        <p:txBody>
          <a:bodyPr/>
          <a:lstStyle/>
          <a:p>
            <a:fld id="{04B786C9-2311-4042-BCCE-8A8A42101AC1}" type="datetimeFigureOut">
              <a:rPr lang="en-NZ" smtClean="0"/>
              <a:t>23/07/2026</a:t>
            </a:fld>
            <a:endParaRPr lang="en-NZ"/>
          </a:p>
        </p:txBody>
      </p:sp>
      <p:sp>
        <p:nvSpPr>
          <p:cNvPr id="5" name="Footer Placeholder 4">
            <a:extLst>
              <a:ext uri="{FF2B5EF4-FFF2-40B4-BE49-F238E27FC236}">
                <a16:creationId xmlns:a16="http://schemas.microsoft.com/office/drawing/2014/main" id="{BDDB82BC-910B-1401-2D35-B6A78D7F1BDF}"/>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9A725D8-46A2-2AFE-9C9B-AA12BA24DD92}"/>
              </a:ext>
            </a:extLst>
          </p:cNvPr>
          <p:cNvSpPr>
            <a:spLocks noGrp="1"/>
          </p:cNvSpPr>
          <p:nvPr>
            <p:ph type="sldNum" sz="quarter" idx="12"/>
          </p:nvPr>
        </p:nvSpPr>
        <p:spPr/>
        <p:txBody>
          <a:bodyPr/>
          <a:lstStyle/>
          <a:p>
            <a:fld id="{ABA5269B-3023-4A37-BD35-F9FBD917CC94}" type="slidenum">
              <a:rPr lang="en-NZ" smtClean="0"/>
              <a:t>‹#›</a:t>
            </a:fld>
            <a:endParaRPr lang="en-NZ"/>
          </a:p>
        </p:txBody>
      </p:sp>
    </p:spTree>
    <p:extLst>
      <p:ext uri="{BB962C8B-B14F-4D97-AF65-F5344CB8AC3E}">
        <p14:creationId xmlns:p14="http://schemas.microsoft.com/office/powerpoint/2010/main" val="3860296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E85C4-948A-C13C-9A6B-16426D6F2243}"/>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9B623F30-A222-767A-31D8-27F987BDB0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040DF1F-8BDA-BAB7-D386-137C42992DF3}"/>
              </a:ext>
            </a:extLst>
          </p:cNvPr>
          <p:cNvSpPr>
            <a:spLocks noGrp="1"/>
          </p:cNvSpPr>
          <p:nvPr>
            <p:ph type="dt" sz="half" idx="10"/>
          </p:nvPr>
        </p:nvSpPr>
        <p:spPr/>
        <p:txBody>
          <a:bodyPr/>
          <a:lstStyle/>
          <a:p>
            <a:fld id="{04B786C9-2311-4042-BCCE-8A8A42101AC1}" type="datetimeFigureOut">
              <a:rPr lang="en-NZ" smtClean="0"/>
              <a:t>23/07/2026</a:t>
            </a:fld>
            <a:endParaRPr lang="en-NZ"/>
          </a:p>
        </p:txBody>
      </p:sp>
      <p:sp>
        <p:nvSpPr>
          <p:cNvPr id="5" name="Footer Placeholder 4">
            <a:extLst>
              <a:ext uri="{FF2B5EF4-FFF2-40B4-BE49-F238E27FC236}">
                <a16:creationId xmlns:a16="http://schemas.microsoft.com/office/drawing/2014/main" id="{F09AD619-6038-7CA0-CB19-8E8AD63F8BA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12982AB3-697B-F277-DB59-DBFEA8BCD1E2}"/>
              </a:ext>
            </a:extLst>
          </p:cNvPr>
          <p:cNvSpPr>
            <a:spLocks noGrp="1"/>
          </p:cNvSpPr>
          <p:nvPr>
            <p:ph type="sldNum" sz="quarter" idx="12"/>
          </p:nvPr>
        </p:nvSpPr>
        <p:spPr/>
        <p:txBody>
          <a:bodyPr/>
          <a:lstStyle/>
          <a:p>
            <a:fld id="{ABA5269B-3023-4A37-BD35-F9FBD917CC94}" type="slidenum">
              <a:rPr lang="en-NZ" smtClean="0"/>
              <a:t>‹#›</a:t>
            </a:fld>
            <a:endParaRPr lang="en-NZ"/>
          </a:p>
        </p:txBody>
      </p:sp>
    </p:spTree>
    <p:extLst>
      <p:ext uri="{BB962C8B-B14F-4D97-AF65-F5344CB8AC3E}">
        <p14:creationId xmlns:p14="http://schemas.microsoft.com/office/powerpoint/2010/main" val="3243179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350A88-3E4B-7C68-E6EB-AF99779A69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48909D92-65B4-8717-2765-B1003E018F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C988C675-99B4-4BA7-42FB-D16FBF7231CE}"/>
              </a:ext>
            </a:extLst>
          </p:cNvPr>
          <p:cNvSpPr>
            <a:spLocks noGrp="1"/>
          </p:cNvSpPr>
          <p:nvPr>
            <p:ph type="dt" sz="half" idx="10"/>
          </p:nvPr>
        </p:nvSpPr>
        <p:spPr/>
        <p:txBody>
          <a:bodyPr/>
          <a:lstStyle/>
          <a:p>
            <a:fld id="{04B786C9-2311-4042-BCCE-8A8A42101AC1}" type="datetimeFigureOut">
              <a:rPr lang="en-NZ" smtClean="0"/>
              <a:t>23/07/2026</a:t>
            </a:fld>
            <a:endParaRPr lang="en-NZ"/>
          </a:p>
        </p:txBody>
      </p:sp>
      <p:sp>
        <p:nvSpPr>
          <p:cNvPr id="5" name="Footer Placeholder 4">
            <a:extLst>
              <a:ext uri="{FF2B5EF4-FFF2-40B4-BE49-F238E27FC236}">
                <a16:creationId xmlns:a16="http://schemas.microsoft.com/office/drawing/2014/main" id="{A2E1CD0B-A532-194F-582D-998B9374FCC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6C05A3FC-9EAC-3C66-12B9-6425A435F722}"/>
              </a:ext>
            </a:extLst>
          </p:cNvPr>
          <p:cNvSpPr>
            <a:spLocks noGrp="1"/>
          </p:cNvSpPr>
          <p:nvPr>
            <p:ph type="sldNum" sz="quarter" idx="12"/>
          </p:nvPr>
        </p:nvSpPr>
        <p:spPr/>
        <p:txBody>
          <a:bodyPr/>
          <a:lstStyle/>
          <a:p>
            <a:fld id="{ABA5269B-3023-4A37-BD35-F9FBD917CC94}" type="slidenum">
              <a:rPr lang="en-NZ" smtClean="0"/>
              <a:t>‹#›</a:t>
            </a:fld>
            <a:endParaRPr lang="en-NZ"/>
          </a:p>
        </p:txBody>
      </p:sp>
    </p:spTree>
    <p:extLst>
      <p:ext uri="{BB962C8B-B14F-4D97-AF65-F5344CB8AC3E}">
        <p14:creationId xmlns:p14="http://schemas.microsoft.com/office/powerpoint/2010/main" val="2096170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19067-2AFB-AA7C-5A06-4583478C1758}"/>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339C85F1-0E1B-4977-4A81-01457EA2E9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8499ED71-CB10-2E2B-008A-47A28B3F537C}"/>
              </a:ext>
            </a:extLst>
          </p:cNvPr>
          <p:cNvSpPr>
            <a:spLocks noGrp="1"/>
          </p:cNvSpPr>
          <p:nvPr>
            <p:ph type="dt" sz="half" idx="10"/>
          </p:nvPr>
        </p:nvSpPr>
        <p:spPr/>
        <p:txBody>
          <a:bodyPr/>
          <a:lstStyle/>
          <a:p>
            <a:fld id="{04B786C9-2311-4042-BCCE-8A8A42101AC1}" type="datetimeFigureOut">
              <a:rPr lang="en-NZ" smtClean="0"/>
              <a:t>23/07/2026</a:t>
            </a:fld>
            <a:endParaRPr lang="en-NZ"/>
          </a:p>
        </p:txBody>
      </p:sp>
      <p:sp>
        <p:nvSpPr>
          <p:cNvPr id="5" name="Footer Placeholder 4">
            <a:extLst>
              <a:ext uri="{FF2B5EF4-FFF2-40B4-BE49-F238E27FC236}">
                <a16:creationId xmlns:a16="http://schemas.microsoft.com/office/drawing/2014/main" id="{81F7E544-5EE3-4EC9-5DBA-F708BF2CCAB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EE9B6CB-C0C6-7A5B-BE3F-60380843733E}"/>
              </a:ext>
            </a:extLst>
          </p:cNvPr>
          <p:cNvSpPr>
            <a:spLocks noGrp="1"/>
          </p:cNvSpPr>
          <p:nvPr>
            <p:ph type="sldNum" sz="quarter" idx="12"/>
          </p:nvPr>
        </p:nvSpPr>
        <p:spPr/>
        <p:txBody>
          <a:bodyPr/>
          <a:lstStyle/>
          <a:p>
            <a:fld id="{ABA5269B-3023-4A37-BD35-F9FBD917CC94}" type="slidenum">
              <a:rPr lang="en-NZ" smtClean="0"/>
              <a:t>‹#›</a:t>
            </a:fld>
            <a:endParaRPr lang="en-NZ"/>
          </a:p>
        </p:txBody>
      </p:sp>
    </p:spTree>
    <p:extLst>
      <p:ext uri="{BB962C8B-B14F-4D97-AF65-F5344CB8AC3E}">
        <p14:creationId xmlns:p14="http://schemas.microsoft.com/office/powerpoint/2010/main" val="3751848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98EEF-1B6A-E9D2-85C7-750B34E96B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719FDFAF-4CF6-A630-5A16-4E6995A1C63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AA7B31-B978-D6C6-041A-6B56C6123FF3}"/>
              </a:ext>
            </a:extLst>
          </p:cNvPr>
          <p:cNvSpPr>
            <a:spLocks noGrp="1"/>
          </p:cNvSpPr>
          <p:nvPr>
            <p:ph type="dt" sz="half" idx="10"/>
          </p:nvPr>
        </p:nvSpPr>
        <p:spPr/>
        <p:txBody>
          <a:bodyPr/>
          <a:lstStyle/>
          <a:p>
            <a:fld id="{04B786C9-2311-4042-BCCE-8A8A42101AC1}" type="datetimeFigureOut">
              <a:rPr lang="en-NZ" smtClean="0"/>
              <a:t>23/07/2026</a:t>
            </a:fld>
            <a:endParaRPr lang="en-NZ"/>
          </a:p>
        </p:txBody>
      </p:sp>
      <p:sp>
        <p:nvSpPr>
          <p:cNvPr id="5" name="Footer Placeholder 4">
            <a:extLst>
              <a:ext uri="{FF2B5EF4-FFF2-40B4-BE49-F238E27FC236}">
                <a16:creationId xmlns:a16="http://schemas.microsoft.com/office/drawing/2014/main" id="{A5D42C70-F772-B193-0907-6B5B74F2B105}"/>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7D8B1957-0946-1952-6B24-5C4776D8B4FC}"/>
              </a:ext>
            </a:extLst>
          </p:cNvPr>
          <p:cNvSpPr>
            <a:spLocks noGrp="1"/>
          </p:cNvSpPr>
          <p:nvPr>
            <p:ph type="sldNum" sz="quarter" idx="12"/>
          </p:nvPr>
        </p:nvSpPr>
        <p:spPr/>
        <p:txBody>
          <a:bodyPr/>
          <a:lstStyle/>
          <a:p>
            <a:fld id="{ABA5269B-3023-4A37-BD35-F9FBD917CC94}" type="slidenum">
              <a:rPr lang="en-NZ" smtClean="0"/>
              <a:t>‹#›</a:t>
            </a:fld>
            <a:endParaRPr lang="en-NZ"/>
          </a:p>
        </p:txBody>
      </p:sp>
    </p:spTree>
    <p:extLst>
      <p:ext uri="{BB962C8B-B14F-4D97-AF65-F5344CB8AC3E}">
        <p14:creationId xmlns:p14="http://schemas.microsoft.com/office/powerpoint/2010/main" val="3958550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E1F26-A88E-CA02-BD28-6D3A87590E73}"/>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7E9C3F7C-DEB7-85A3-BAA0-7F3D19DD4D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78B78452-F1B7-F6C2-D268-5F051FDB47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E778D23B-72DC-2CB1-4B37-342FA78C96B9}"/>
              </a:ext>
            </a:extLst>
          </p:cNvPr>
          <p:cNvSpPr>
            <a:spLocks noGrp="1"/>
          </p:cNvSpPr>
          <p:nvPr>
            <p:ph type="dt" sz="half" idx="10"/>
          </p:nvPr>
        </p:nvSpPr>
        <p:spPr/>
        <p:txBody>
          <a:bodyPr/>
          <a:lstStyle/>
          <a:p>
            <a:fld id="{04B786C9-2311-4042-BCCE-8A8A42101AC1}" type="datetimeFigureOut">
              <a:rPr lang="en-NZ" smtClean="0"/>
              <a:t>23/07/2026</a:t>
            </a:fld>
            <a:endParaRPr lang="en-NZ"/>
          </a:p>
        </p:txBody>
      </p:sp>
      <p:sp>
        <p:nvSpPr>
          <p:cNvPr id="6" name="Footer Placeholder 5">
            <a:extLst>
              <a:ext uri="{FF2B5EF4-FFF2-40B4-BE49-F238E27FC236}">
                <a16:creationId xmlns:a16="http://schemas.microsoft.com/office/drawing/2014/main" id="{E02A9E87-09CD-A046-940C-75EC55D7A943}"/>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588016EB-DEF5-CF26-F4F6-5519641BBD6E}"/>
              </a:ext>
            </a:extLst>
          </p:cNvPr>
          <p:cNvSpPr>
            <a:spLocks noGrp="1"/>
          </p:cNvSpPr>
          <p:nvPr>
            <p:ph type="sldNum" sz="quarter" idx="12"/>
          </p:nvPr>
        </p:nvSpPr>
        <p:spPr/>
        <p:txBody>
          <a:bodyPr/>
          <a:lstStyle/>
          <a:p>
            <a:fld id="{ABA5269B-3023-4A37-BD35-F9FBD917CC94}" type="slidenum">
              <a:rPr lang="en-NZ" smtClean="0"/>
              <a:t>‹#›</a:t>
            </a:fld>
            <a:endParaRPr lang="en-NZ"/>
          </a:p>
        </p:txBody>
      </p:sp>
    </p:spTree>
    <p:extLst>
      <p:ext uri="{BB962C8B-B14F-4D97-AF65-F5344CB8AC3E}">
        <p14:creationId xmlns:p14="http://schemas.microsoft.com/office/powerpoint/2010/main" val="1293863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6B49C-BD5E-BF92-1CD3-AC59F9104876}"/>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7F0C5E33-79D7-9437-C758-1EF9373411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E13C03-26DD-F717-8C6B-49B75A3EB7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10CDF757-DDCB-9C51-13B9-17C1D335F6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B832B4-4DB0-F027-8629-4684A5F1E1F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94E152FE-1034-494A-08BB-410F1793C422}"/>
              </a:ext>
            </a:extLst>
          </p:cNvPr>
          <p:cNvSpPr>
            <a:spLocks noGrp="1"/>
          </p:cNvSpPr>
          <p:nvPr>
            <p:ph type="dt" sz="half" idx="10"/>
          </p:nvPr>
        </p:nvSpPr>
        <p:spPr/>
        <p:txBody>
          <a:bodyPr/>
          <a:lstStyle/>
          <a:p>
            <a:fld id="{04B786C9-2311-4042-BCCE-8A8A42101AC1}" type="datetimeFigureOut">
              <a:rPr lang="en-NZ" smtClean="0"/>
              <a:t>23/07/2026</a:t>
            </a:fld>
            <a:endParaRPr lang="en-NZ"/>
          </a:p>
        </p:txBody>
      </p:sp>
      <p:sp>
        <p:nvSpPr>
          <p:cNvPr id="8" name="Footer Placeholder 7">
            <a:extLst>
              <a:ext uri="{FF2B5EF4-FFF2-40B4-BE49-F238E27FC236}">
                <a16:creationId xmlns:a16="http://schemas.microsoft.com/office/drawing/2014/main" id="{7241246F-E4D7-2BDF-18C7-30DAC3FE50E4}"/>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679C3C7C-1B17-E24F-7449-076ADCF70FC8}"/>
              </a:ext>
            </a:extLst>
          </p:cNvPr>
          <p:cNvSpPr>
            <a:spLocks noGrp="1"/>
          </p:cNvSpPr>
          <p:nvPr>
            <p:ph type="sldNum" sz="quarter" idx="12"/>
          </p:nvPr>
        </p:nvSpPr>
        <p:spPr/>
        <p:txBody>
          <a:bodyPr/>
          <a:lstStyle/>
          <a:p>
            <a:fld id="{ABA5269B-3023-4A37-BD35-F9FBD917CC94}" type="slidenum">
              <a:rPr lang="en-NZ" smtClean="0"/>
              <a:t>‹#›</a:t>
            </a:fld>
            <a:endParaRPr lang="en-NZ"/>
          </a:p>
        </p:txBody>
      </p:sp>
    </p:spTree>
    <p:extLst>
      <p:ext uri="{BB962C8B-B14F-4D97-AF65-F5344CB8AC3E}">
        <p14:creationId xmlns:p14="http://schemas.microsoft.com/office/powerpoint/2010/main" val="425298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DC333-1486-9448-7A5B-09D1043116A4}"/>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D683E07D-3CBE-A2BE-4B91-0D0899B434DC}"/>
              </a:ext>
            </a:extLst>
          </p:cNvPr>
          <p:cNvSpPr>
            <a:spLocks noGrp="1"/>
          </p:cNvSpPr>
          <p:nvPr>
            <p:ph type="dt" sz="half" idx="10"/>
          </p:nvPr>
        </p:nvSpPr>
        <p:spPr/>
        <p:txBody>
          <a:bodyPr/>
          <a:lstStyle/>
          <a:p>
            <a:fld id="{04B786C9-2311-4042-BCCE-8A8A42101AC1}" type="datetimeFigureOut">
              <a:rPr lang="en-NZ" smtClean="0"/>
              <a:t>23/07/2026</a:t>
            </a:fld>
            <a:endParaRPr lang="en-NZ"/>
          </a:p>
        </p:txBody>
      </p:sp>
      <p:sp>
        <p:nvSpPr>
          <p:cNvPr id="4" name="Footer Placeholder 3">
            <a:extLst>
              <a:ext uri="{FF2B5EF4-FFF2-40B4-BE49-F238E27FC236}">
                <a16:creationId xmlns:a16="http://schemas.microsoft.com/office/drawing/2014/main" id="{BFDACD8F-A836-E573-9DE2-7B68212A43A6}"/>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3498A5F4-11FE-60D3-EA40-B697006BE605}"/>
              </a:ext>
            </a:extLst>
          </p:cNvPr>
          <p:cNvSpPr>
            <a:spLocks noGrp="1"/>
          </p:cNvSpPr>
          <p:nvPr>
            <p:ph type="sldNum" sz="quarter" idx="12"/>
          </p:nvPr>
        </p:nvSpPr>
        <p:spPr/>
        <p:txBody>
          <a:bodyPr/>
          <a:lstStyle/>
          <a:p>
            <a:fld id="{ABA5269B-3023-4A37-BD35-F9FBD917CC94}" type="slidenum">
              <a:rPr lang="en-NZ" smtClean="0"/>
              <a:t>‹#›</a:t>
            </a:fld>
            <a:endParaRPr lang="en-NZ"/>
          </a:p>
        </p:txBody>
      </p:sp>
    </p:spTree>
    <p:extLst>
      <p:ext uri="{BB962C8B-B14F-4D97-AF65-F5344CB8AC3E}">
        <p14:creationId xmlns:p14="http://schemas.microsoft.com/office/powerpoint/2010/main" val="1173859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E53124-2080-4028-7CB3-67995924EF9E}"/>
              </a:ext>
            </a:extLst>
          </p:cNvPr>
          <p:cNvSpPr>
            <a:spLocks noGrp="1"/>
          </p:cNvSpPr>
          <p:nvPr>
            <p:ph type="dt" sz="half" idx="10"/>
          </p:nvPr>
        </p:nvSpPr>
        <p:spPr/>
        <p:txBody>
          <a:bodyPr/>
          <a:lstStyle/>
          <a:p>
            <a:fld id="{04B786C9-2311-4042-BCCE-8A8A42101AC1}" type="datetimeFigureOut">
              <a:rPr lang="en-NZ" smtClean="0"/>
              <a:t>23/07/2026</a:t>
            </a:fld>
            <a:endParaRPr lang="en-NZ"/>
          </a:p>
        </p:txBody>
      </p:sp>
      <p:sp>
        <p:nvSpPr>
          <p:cNvPr id="3" name="Footer Placeholder 2">
            <a:extLst>
              <a:ext uri="{FF2B5EF4-FFF2-40B4-BE49-F238E27FC236}">
                <a16:creationId xmlns:a16="http://schemas.microsoft.com/office/drawing/2014/main" id="{04338016-7AC0-5ED6-E72C-F03EC8095BC9}"/>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DC40A774-A95C-ADB6-572D-6517155EE2B4}"/>
              </a:ext>
            </a:extLst>
          </p:cNvPr>
          <p:cNvSpPr>
            <a:spLocks noGrp="1"/>
          </p:cNvSpPr>
          <p:nvPr>
            <p:ph type="sldNum" sz="quarter" idx="12"/>
          </p:nvPr>
        </p:nvSpPr>
        <p:spPr/>
        <p:txBody>
          <a:bodyPr/>
          <a:lstStyle/>
          <a:p>
            <a:fld id="{ABA5269B-3023-4A37-BD35-F9FBD917CC94}" type="slidenum">
              <a:rPr lang="en-NZ" smtClean="0"/>
              <a:t>‹#›</a:t>
            </a:fld>
            <a:endParaRPr lang="en-NZ"/>
          </a:p>
        </p:txBody>
      </p:sp>
    </p:spTree>
    <p:extLst>
      <p:ext uri="{BB962C8B-B14F-4D97-AF65-F5344CB8AC3E}">
        <p14:creationId xmlns:p14="http://schemas.microsoft.com/office/powerpoint/2010/main" val="2873783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80BC3-EBD5-323B-76A4-D4B2E5FB3D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901180A8-9575-C8A1-C0D2-B01011A236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E33D8982-6FE1-35B4-3A3D-3F7CF93440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21F8A1-ED4B-7D08-89B3-5E46B8CDC863}"/>
              </a:ext>
            </a:extLst>
          </p:cNvPr>
          <p:cNvSpPr>
            <a:spLocks noGrp="1"/>
          </p:cNvSpPr>
          <p:nvPr>
            <p:ph type="dt" sz="half" idx="10"/>
          </p:nvPr>
        </p:nvSpPr>
        <p:spPr/>
        <p:txBody>
          <a:bodyPr/>
          <a:lstStyle/>
          <a:p>
            <a:fld id="{04B786C9-2311-4042-BCCE-8A8A42101AC1}" type="datetimeFigureOut">
              <a:rPr lang="en-NZ" smtClean="0"/>
              <a:t>23/07/2026</a:t>
            </a:fld>
            <a:endParaRPr lang="en-NZ"/>
          </a:p>
        </p:txBody>
      </p:sp>
      <p:sp>
        <p:nvSpPr>
          <p:cNvPr id="6" name="Footer Placeholder 5">
            <a:extLst>
              <a:ext uri="{FF2B5EF4-FFF2-40B4-BE49-F238E27FC236}">
                <a16:creationId xmlns:a16="http://schemas.microsoft.com/office/drawing/2014/main" id="{A135F3D6-C650-6EC7-A3E5-793EFF0852B5}"/>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A15C7540-BF06-FBF5-5C12-C21851EA66BE}"/>
              </a:ext>
            </a:extLst>
          </p:cNvPr>
          <p:cNvSpPr>
            <a:spLocks noGrp="1"/>
          </p:cNvSpPr>
          <p:nvPr>
            <p:ph type="sldNum" sz="quarter" idx="12"/>
          </p:nvPr>
        </p:nvSpPr>
        <p:spPr/>
        <p:txBody>
          <a:bodyPr/>
          <a:lstStyle/>
          <a:p>
            <a:fld id="{ABA5269B-3023-4A37-BD35-F9FBD917CC94}" type="slidenum">
              <a:rPr lang="en-NZ" smtClean="0"/>
              <a:t>‹#›</a:t>
            </a:fld>
            <a:endParaRPr lang="en-NZ"/>
          </a:p>
        </p:txBody>
      </p:sp>
    </p:spTree>
    <p:extLst>
      <p:ext uri="{BB962C8B-B14F-4D97-AF65-F5344CB8AC3E}">
        <p14:creationId xmlns:p14="http://schemas.microsoft.com/office/powerpoint/2010/main" val="252183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A221-67F5-CC8D-6862-163C911349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4F736F64-CB3E-0518-64B5-50C118D517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59147567-28C2-21E2-12D1-CA6E436670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724A17-8066-B502-3E7B-55D890752B47}"/>
              </a:ext>
            </a:extLst>
          </p:cNvPr>
          <p:cNvSpPr>
            <a:spLocks noGrp="1"/>
          </p:cNvSpPr>
          <p:nvPr>
            <p:ph type="dt" sz="half" idx="10"/>
          </p:nvPr>
        </p:nvSpPr>
        <p:spPr/>
        <p:txBody>
          <a:bodyPr/>
          <a:lstStyle/>
          <a:p>
            <a:fld id="{04B786C9-2311-4042-BCCE-8A8A42101AC1}" type="datetimeFigureOut">
              <a:rPr lang="en-NZ" smtClean="0"/>
              <a:t>23/07/2026</a:t>
            </a:fld>
            <a:endParaRPr lang="en-NZ"/>
          </a:p>
        </p:txBody>
      </p:sp>
      <p:sp>
        <p:nvSpPr>
          <p:cNvPr id="6" name="Footer Placeholder 5">
            <a:extLst>
              <a:ext uri="{FF2B5EF4-FFF2-40B4-BE49-F238E27FC236}">
                <a16:creationId xmlns:a16="http://schemas.microsoft.com/office/drawing/2014/main" id="{D64497BA-24FD-2D71-A7A9-39BD4AA4FA49}"/>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4A98F01D-3D60-C46C-DA0E-F183762C510C}"/>
              </a:ext>
            </a:extLst>
          </p:cNvPr>
          <p:cNvSpPr>
            <a:spLocks noGrp="1"/>
          </p:cNvSpPr>
          <p:nvPr>
            <p:ph type="sldNum" sz="quarter" idx="12"/>
          </p:nvPr>
        </p:nvSpPr>
        <p:spPr/>
        <p:txBody>
          <a:bodyPr/>
          <a:lstStyle/>
          <a:p>
            <a:fld id="{ABA5269B-3023-4A37-BD35-F9FBD917CC94}" type="slidenum">
              <a:rPr lang="en-NZ" smtClean="0"/>
              <a:t>‹#›</a:t>
            </a:fld>
            <a:endParaRPr lang="en-NZ"/>
          </a:p>
        </p:txBody>
      </p:sp>
    </p:spTree>
    <p:extLst>
      <p:ext uri="{BB962C8B-B14F-4D97-AF65-F5344CB8AC3E}">
        <p14:creationId xmlns:p14="http://schemas.microsoft.com/office/powerpoint/2010/main" val="58501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02663-A9B9-241B-A5A6-B5024B0F19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CEA039C3-0C7B-4275-772D-DBC6A52A70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F33E284-4F61-77D7-85C1-94DDCF05E7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4B786C9-2311-4042-BCCE-8A8A42101AC1}" type="datetimeFigureOut">
              <a:rPr lang="en-NZ" smtClean="0"/>
              <a:t>23/07/2026</a:t>
            </a:fld>
            <a:endParaRPr lang="en-NZ"/>
          </a:p>
        </p:txBody>
      </p:sp>
      <p:sp>
        <p:nvSpPr>
          <p:cNvPr id="5" name="Footer Placeholder 4">
            <a:extLst>
              <a:ext uri="{FF2B5EF4-FFF2-40B4-BE49-F238E27FC236}">
                <a16:creationId xmlns:a16="http://schemas.microsoft.com/office/drawing/2014/main" id="{37A60A4C-BE0C-2182-412F-4B85E0AA1B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153F0314-A0C9-A7DC-3850-7A0A9A7D51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A5269B-3023-4A37-BD35-F9FBD917CC94}" type="slidenum">
              <a:rPr lang="en-NZ" smtClean="0"/>
              <a:t>‹#›</a:t>
            </a:fld>
            <a:endParaRPr lang="en-NZ"/>
          </a:p>
        </p:txBody>
      </p:sp>
    </p:spTree>
    <p:extLst>
      <p:ext uri="{BB962C8B-B14F-4D97-AF65-F5344CB8AC3E}">
        <p14:creationId xmlns:p14="http://schemas.microsoft.com/office/powerpoint/2010/main" val="4037636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2B4B7A9-5F99-6EF3-0458-3B6B5B94E05B}"/>
              </a:ext>
            </a:extLst>
          </p:cNvPr>
          <p:cNvPicPr>
            <a:picLocks noChangeAspect="1"/>
          </p:cNvPicPr>
          <p:nvPr/>
        </p:nvPicPr>
        <p:blipFill>
          <a:blip r:embed="rId2"/>
          <a:srcRect l="9761"/>
          <a:stretch>
            <a:fillRect/>
          </a:stretch>
        </p:blipFill>
        <p:spPr>
          <a:xfrm>
            <a:off x="1" y="10"/>
            <a:ext cx="9669642" cy="6857990"/>
          </a:xfrm>
          <a:prstGeom prst="rect">
            <a:avLst/>
          </a:prstGeom>
        </p:spPr>
      </p:pic>
      <p:sp>
        <p:nvSpPr>
          <p:cNvPr id="16" name="Rectangle 15">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18C2F73-2F27-4DEC-EF09-193BBB3819EB}"/>
              </a:ext>
            </a:extLst>
          </p:cNvPr>
          <p:cNvSpPr>
            <a:spLocks noGrp="1"/>
          </p:cNvSpPr>
          <p:nvPr>
            <p:ph type="ctrTitle"/>
          </p:nvPr>
        </p:nvSpPr>
        <p:spPr>
          <a:xfrm>
            <a:off x="7935402" y="743447"/>
            <a:ext cx="3445765" cy="3692028"/>
          </a:xfrm>
          <a:noFill/>
        </p:spPr>
        <p:txBody>
          <a:bodyPr>
            <a:normAutofit/>
          </a:bodyPr>
          <a:lstStyle/>
          <a:p>
            <a:pPr algn="l"/>
            <a:r>
              <a:rPr lang="en-NZ" sz="4800"/>
              <a:t>Headstart</a:t>
            </a:r>
            <a:br>
              <a:rPr lang="en-NZ" sz="4800"/>
            </a:br>
            <a:r>
              <a:rPr lang="en-NZ" sz="4800"/>
              <a:t>Local Government Reform</a:t>
            </a:r>
          </a:p>
        </p:txBody>
      </p:sp>
      <p:sp>
        <p:nvSpPr>
          <p:cNvPr id="3" name="Subtitle 2">
            <a:extLst>
              <a:ext uri="{FF2B5EF4-FFF2-40B4-BE49-F238E27FC236}">
                <a16:creationId xmlns:a16="http://schemas.microsoft.com/office/drawing/2014/main" id="{B841CC9C-A844-963D-DB4B-0BC2621AB93F}"/>
              </a:ext>
            </a:extLst>
          </p:cNvPr>
          <p:cNvSpPr>
            <a:spLocks noGrp="1"/>
          </p:cNvSpPr>
          <p:nvPr>
            <p:ph type="subTitle" idx="1"/>
          </p:nvPr>
        </p:nvSpPr>
        <p:spPr>
          <a:xfrm>
            <a:off x="7935403" y="4629234"/>
            <a:ext cx="3721537" cy="1485319"/>
          </a:xfrm>
          <a:noFill/>
        </p:spPr>
        <p:txBody>
          <a:bodyPr vert="horz" lIns="91440" tIns="45720" rIns="91440" bIns="45720" rtlCol="0" anchor="t">
            <a:normAutofit/>
          </a:bodyPr>
          <a:lstStyle/>
          <a:p>
            <a:pPr algn="l"/>
            <a:r>
              <a:rPr lang="en-NZ"/>
              <a:t>Outline Proposal Overview</a:t>
            </a:r>
          </a:p>
          <a:p>
            <a:pPr algn="l"/>
            <a:r>
              <a:rPr lang="en-NZ"/>
              <a:t>24/07/2026</a:t>
            </a:r>
          </a:p>
        </p:txBody>
      </p:sp>
    </p:spTree>
    <p:extLst>
      <p:ext uri="{BB962C8B-B14F-4D97-AF65-F5344CB8AC3E}">
        <p14:creationId xmlns:p14="http://schemas.microsoft.com/office/powerpoint/2010/main" val="3889803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72DB1D-73D7-5559-F1E1-4DB43B88AC77}"/>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kern="1200">
                <a:solidFill>
                  <a:schemeClr val="tx1"/>
                </a:solidFill>
                <a:latin typeface="+mj-lt"/>
                <a:ea typeface="+mj-ea"/>
                <a:cs typeface="+mj-cs"/>
              </a:rPr>
              <a:t>The Draft Proposal </a:t>
            </a:r>
          </a:p>
        </p:txBody>
      </p:sp>
      <p:pic>
        <p:nvPicPr>
          <p:cNvPr id="4" name="Content Placeholder 3">
            <a:extLst>
              <a:ext uri="{FF2B5EF4-FFF2-40B4-BE49-F238E27FC236}">
                <a16:creationId xmlns:a16="http://schemas.microsoft.com/office/drawing/2014/main" id="{ED6526BC-88BC-4834-BFF1-B57BB13E18B6}"/>
              </a:ext>
            </a:extLst>
          </p:cNvPr>
          <p:cNvPicPr>
            <a:picLocks noGrp="1" noChangeAspect="1"/>
          </p:cNvPicPr>
          <p:nvPr>
            <p:ph idx="1"/>
          </p:nvPr>
        </p:nvPicPr>
        <p:blipFill>
          <a:blip r:embed="rId2"/>
          <a:srcRect r="248" b="2"/>
          <a:stretch>
            <a:fillRect/>
          </a:stretch>
        </p:blipFill>
        <p:spPr>
          <a:xfrm>
            <a:off x="1404937" y="1401656"/>
            <a:ext cx="9382125" cy="5290461"/>
          </a:xfrm>
          <a:prstGeom prst="rect">
            <a:avLst/>
          </a:prstGeom>
        </p:spPr>
      </p:pic>
    </p:spTree>
    <p:extLst>
      <p:ext uri="{BB962C8B-B14F-4D97-AF65-F5344CB8AC3E}">
        <p14:creationId xmlns:p14="http://schemas.microsoft.com/office/powerpoint/2010/main" val="3731747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7856A5-E085-FAC6-8740-F614B1876321}"/>
              </a:ext>
            </a:extLst>
          </p:cNvPr>
          <p:cNvPicPr>
            <a:picLocks noChangeAspect="1"/>
          </p:cNvPicPr>
          <p:nvPr/>
        </p:nvPicPr>
        <p:blipFill>
          <a:blip r:embed="rId2"/>
          <a:stretch>
            <a:fillRect/>
          </a:stretch>
        </p:blipFill>
        <p:spPr>
          <a:xfrm>
            <a:off x="790223" y="643466"/>
            <a:ext cx="10611554" cy="5571067"/>
          </a:xfrm>
          <a:prstGeom prst="rect">
            <a:avLst/>
          </a:prstGeom>
        </p:spPr>
      </p:pic>
    </p:spTree>
    <p:extLst>
      <p:ext uri="{BB962C8B-B14F-4D97-AF65-F5344CB8AC3E}">
        <p14:creationId xmlns:p14="http://schemas.microsoft.com/office/powerpoint/2010/main" val="1038565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658368" y="502920"/>
            <a:ext cx="10972800" cy="5440680"/>
          </a:xfrm>
          <a:prstGeom prst="rect">
            <a:avLst/>
          </a:prstGeom>
          <a:solidFill>
            <a:srgbClr val="FDFB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658368"/>
            <a:ext cx="10515600" cy="384048"/>
          </a:xfrm>
          <a:prstGeom prst="rect">
            <a:avLst/>
          </a:prstGeom>
          <a:noFill/>
        </p:spPr>
        <p:txBody>
          <a:bodyPr wrap="square" lIns="45720" rIns="45720" anchor="t">
            <a:spAutoFit/>
          </a:bodyPr>
          <a:lstStyle/>
          <a:p>
            <a:pPr algn="l"/>
            <a:r>
              <a:rPr sz="2800" b="1">
                <a:solidFill>
                  <a:srgbClr val="18473A"/>
                </a:solidFill>
                <a:latin typeface="Aptos Display"/>
              </a:rPr>
              <a:t>Theme 1: The proposition</a:t>
            </a:r>
          </a:p>
        </p:txBody>
      </p:sp>
      <p:sp>
        <p:nvSpPr>
          <p:cNvPr id="5" name="TextBox 4"/>
          <p:cNvSpPr txBox="1"/>
          <p:nvPr/>
        </p:nvSpPr>
        <p:spPr>
          <a:xfrm>
            <a:off x="841248" y="1124712"/>
            <a:ext cx="9784080" cy="274320"/>
          </a:xfrm>
          <a:prstGeom prst="rect">
            <a:avLst/>
          </a:prstGeom>
          <a:noFill/>
        </p:spPr>
        <p:txBody>
          <a:bodyPr wrap="square" lIns="45720" rIns="45720" anchor="t">
            <a:spAutoFit/>
          </a:bodyPr>
          <a:lstStyle/>
          <a:p>
            <a:pPr algn="l"/>
            <a:r>
              <a:rPr sz="1350" b="1">
                <a:solidFill>
                  <a:srgbClr val="6B7670"/>
                </a:solidFill>
                <a:latin typeface="Aptos"/>
              </a:rPr>
              <a:t>The proposal is a gateway into detailed design — not a final decision.</a:t>
            </a:r>
          </a:p>
        </p:txBody>
      </p:sp>
      <p:sp>
        <p:nvSpPr>
          <p:cNvPr id="6" name="Rounded Rectangle 5"/>
          <p:cNvSpPr/>
          <p:nvPr/>
        </p:nvSpPr>
        <p:spPr>
          <a:xfrm>
            <a:off x="914400" y="1572768"/>
            <a:ext cx="5212080" cy="2331720"/>
          </a:xfrm>
          <a:prstGeom prst="roundRect">
            <a:avLst/>
          </a:prstGeom>
          <a:solidFill>
            <a:srgbClr val="E2EEEA"/>
          </a:solidFill>
          <a:ln>
            <a:solidFill>
              <a:srgbClr val="D5E3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05840" y="1609344"/>
            <a:ext cx="502920" cy="731520"/>
          </a:xfrm>
          <a:prstGeom prst="rect">
            <a:avLst/>
          </a:prstGeom>
          <a:noFill/>
        </p:spPr>
        <p:txBody>
          <a:bodyPr wrap="square" lIns="0" tIns="0" rIns="0" bIns="0" anchor="t">
            <a:spAutoFit/>
          </a:bodyPr>
          <a:lstStyle/>
          <a:p>
            <a:pPr algn="l"/>
            <a:r>
              <a:rPr sz="4200" b="1">
                <a:solidFill>
                  <a:srgbClr val="2E6452"/>
                </a:solidFill>
                <a:latin typeface="Aptos Display"/>
              </a:rPr>
              <a:t>“</a:t>
            </a:r>
          </a:p>
        </p:txBody>
      </p:sp>
      <p:sp>
        <p:nvSpPr>
          <p:cNvPr id="8" name="TextBox 7"/>
          <p:cNvSpPr txBox="1"/>
          <p:nvPr/>
        </p:nvSpPr>
        <p:spPr>
          <a:xfrm>
            <a:off x="1481328" y="1700784"/>
            <a:ext cx="4407408" cy="2057400"/>
          </a:xfrm>
          <a:prstGeom prst="rect">
            <a:avLst/>
          </a:prstGeom>
          <a:noFill/>
        </p:spPr>
        <p:txBody>
          <a:bodyPr wrap="square" lIns="201168" tIns="164592" rIns="164592" bIns="91440">
            <a:normAutofit/>
          </a:bodyPr>
          <a:lstStyle/>
          <a:p>
            <a:pPr>
              <a:spcAft>
                <a:spcPts val="400"/>
              </a:spcAft>
            </a:pPr>
            <a:r>
              <a:rPr sz="900" b="1">
                <a:solidFill>
                  <a:srgbClr val="2E6452"/>
                </a:solidFill>
                <a:latin typeface="Aptos"/>
              </a:rPr>
              <a:t>FROM THE DRAFT PROPOSAL</a:t>
            </a:r>
          </a:p>
          <a:p>
            <a:pPr>
              <a:spcAft>
                <a:spcPts val="800"/>
              </a:spcAft>
            </a:pPr>
            <a:r>
              <a:rPr sz="1300" b="0">
                <a:solidFill>
                  <a:srgbClr val="2C4039"/>
                </a:solidFill>
                <a:latin typeface="Aptos"/>
              </a:rPr>
              <a:t>“The proposal seeks Government support to progress a single West Coast unitary authority into detailed design under the Head Start pathway.”</a:t>
            </a:r>
          </a:p>
          <a:p>
            <a:pPr>
              <a:spcAft>
                <a:spcPts val="800"/>
              </a:spcAft>
            </a:pPr>
            <a:r>
              <a:rPr sz="1300" b="0">
                <a:solidFill>
                  <a:srgbClr val="2C4039"/>
                </a:solidFill>
                <a:latin typeface="Aptos"/>
              </a:rPr>
              <a:t>“Progressing a single West Coast unitary authority into evidence gathering and detailed design would not constitute a final decision to establish that authority.”</a:t>
            </a:r>
          </a:p>
        </p:txBody>
      </p:sp>
      <p:sp>
        <p:nvSpPr>
          <p:cNvPr id="9" name="Rounded Rectangle 8"/>
          <p:cNvSpPr/>
          <p:nvPr/>
        </p:nvSpPr>
        <p:spPr>
          <a:xfrm>
            <a:off x="914400" y="5449824"/>
            <a:ext cx="5212080" cy="329184"/>
          </a:xfrm>
          <a:prstGeom prst="roundRect">
            <a:avLst/>
          </a:prstGeom>
          <a:solidFill>
            <a:srgbClr val="F9EFD9"/>
          </a:solidFill>
          <a:ln>
            <a:solidFill>
              <a:srgbClr val="E7D5B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24128" y="5522976"/>
            <a:ext cx="5010912" cy="164592"/>
          </a:xfrm>
          <a:prstGeom prst="rect">
            <a:avLst/>
          </a:prstGeom>
          <a:noFill/>
        </p:spPr>
        <p:txBody>
          <a:bodyPr wrap="square" lIns="0" tIns="0" rIns="0" bIns="0" anchor="t">
            <a:spAutoFit/>
          </a:bodyPr>
          <a:lstStyle/>
          <a:p>
            <a:pPr algn="l"/>
            <a:r>
              <a:rPr sz="770" b="1">
                <a:solidFill>
                  <a:srgbClr val="6B7670"/>
                </a:solidFill>
                <a:latin typeface="Aptos"/>
              </a:rPr>
              <a:t>Chapters: Eligibility | Evidence Base and Detailed Design | Where to From Here</a:t>
            </a:r>
          </a:p>
        </p:txBody>
      </p:sp>
      <p:sp>
        <p:nvSpPr>
          <p:cNvPr id="11" name="Rectangle 10"/>
          <p:cNvSpPr/>
          <p:nvPr/>
        </p:nvSpPr>
        <p:spPr>
          <a:xfrm>
            <a:off x="6601968" y="1536192"/>
            <a:ext cx="16459" cy="4206240"/>
          </a:xfrm>
          <a:prstGeom prst="rect">
            <a:avLst/>
          </a:prstGeom>
          <a:solidFill>
            <a:srgbClr val="D2BF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6382512" y="1645920"/>
            <a:ext cx="941832" cy="941832"/>
          </a:xfrm>
          <a:prstGeom prst="ellipse">
            <a:avLst/>
          </a:prstGeom>
          <a:solidFill>
            <a:srgbClr val="1847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592824" y="1828800"/>
            <a:ext cx="512064" cy="384048"/>
          </a:xfrm>
          <a:prstGeom prst="rect">
            <a:avLst/>
          </a:prstGeom>
          <a:noFill/>
        </p:spPr>
        <p:txBody>
          <a:bodyPr wrap="square" lIns="0" tIns="0" rIns="0" bIns="0" anchor="t">
            <a:spAutoFit/>
          </a:bodyPr>
          <a:lstStyle/>
          <a:p>
            <a:pPr algn="ctr"/>
            <a:r>
              <a:rPr sz="2400" b="1">
                <a:solidFill>
                  <a:srgbClr val="FFFFFF"/>
                </a:solidFill>
                <a:latin typeface="Aptos"/>
              </a:rPr>
              <a:t>1</a:t>
            </a:r>
          </a:p>
        </p:txBody>
      </p:sp>
      <p:sp>
        <p:nvSpPr>
          <p:cNvPr id="14" name="TextBox 13"/>
          <p:cNvSpPr txBox="1"/>
          <p:nvPr/>
        </p:nvSpPr>
        <p:spPr>
          <a:xfrm>
            <a:off x="7571231" y="1810512"/>
            <a:ext cx="3840480" cy="420624"/>
          </a:xfrm>
          <a:prstGeom prst="rect">
            <a:avLst/>
          </a:prstGeom>
          <a:noFill/>
        </p:spPr>
        <p:txBody>
          <a:bodyPr wrap="square" lIns="45720" rIns="45720" anchor="t">
            <a:spAutoFit/>
          </a:bodyPr>
          <a:lstStyle/>
          <a:p>
            <a:pPr algn="l"/>
            <a:r>
              <a:rPr sz="2200" b="1">
                <a:solidFill>
                  <a:srgbClr val="18473A"/>
                </a:solidFill>
                <a:latin typeface="Aptos Display"/>
              </a:rPr>
              <a:t>High-level position</a:t>
            </a:r>
          </a:p>
        </p:txBody>
      </p:sp>
      <p:sp>
        <p:nvSpPr>
          <p:cNvPr id="15" name="TextBox 14"/>
          <p:cNvSpPr txBox="1"/>
          <p:nvPr/>
        </p:nvSpPr>
        <p:spPr>
          <a:xfrm>
            <a:off x="6903720" y="2615184"/>
            <a:ext cx="4343400" cy="2194560"/>
          </a:xfrm>
          <a:prstGeom prst="rect">
            <a:avLst/>
          </a:prstGeom>
          <a:noFill/>
        </p:spPr>
        <p:txBody>
          <a:bodyPr wrap="square" tIns="0" rIns="0" bIns="0">
            <a:spAutoFit/>
          </a:bodyPr>
          <a:lstStyle/>
          <a:p>
            <a:pPr>
              <a:spcAft>
                <a:spcPts val="800"/>
              </a:spcAft>
            </a:pPr>
            <a:r>
              <a:rPr sz="2400" b="1">
                <a:solidFill>
                  <a:srgbClr val="BF8F2B"/>
                </a:solidFill>
                <a:latin typeface="Aptos"/>
              </a:rPr>
              <a:t>›  </a:t>
            </a:r>
            <a:r>
              <a:rPr sz="1320">
                <a:solidFill>
                  <a:srgbClr val="2C4039"/>
                </a:solidFill>
                <a:latin typeface="Aptos"/>
              </a:rPr>
              <a:t>Joint submission by Buller, Grey and Westland District Councils, with WCRC involved as an affected and supporting council.</a:t>
            </a:r>
          </a:p>
          <a:p>
            <a:pPr>
              <a:spcAft>
                <a:spcPts val="800"/>
              </a:spcAft>
            </a:pPr>
            <a:r>
              <a:rPr sz="2400" b="1">
                <a:solidFill>
                  <a:srgbClr val="BF8F2B"/>
                </a:solidFill>
                <a:latin typeface="Aptos"/>
              </a:rPr>
              <a:t>›  </a:t>
            </a:r>
            <a:r>
              <a:rPr sz="1320">
                <a:solidFill>
                  <a:srgbClr val="2C4039"/>
                </a:solidFill>
                <a:latin typeface="Aptos"/>
              </a:rPr>
              <a:t>Evidence gathering will determine whether the model is viable and delivers better outcomes.</a:t>
            </a:r>
          </a:p>
          <a:p>
            <a:pPr>
              <a:spcAft>
                <a:spcPts val="800"/>
              </a:spcAft>
            </a:pPr>
            <a:r>
              <a:rPr sz="2400" b="1">
                <a:solidFill>
                  <a:srgbClr val="BF8F2B"/>
                </a:solidFill>
                <a:latin typeface="Aptos"/>
              </a:rPr>
              <a:t>›  </a:t>
            </a:r>
            <a:r>
              <a:rPr sz="1320">
                <a:solidFill>
                  <a:srgbClr val="2C4039"/>
                </a:solidFill>
                <a:latin typeface="Aptos"/>
              </a:rPr>
              <a:t>If the model is not viable, councils would seek an alternative reform approach with Government.</a:t>
            </a:r>
          </a:p>
        </p:txBody>
      </p:sp>
      <p:sp>
        <p:nvSpPr>
          <p:cNvPr id="16" name="TextBox 15"/>
          <p:cNvSpPr txBox="1"/>
          <p:nvPr/>
        </p:nvSpPr>
        <p:spPr>
          <a:xfrm>
            <a:off x="6903720" y="5230368"/>
            <a:ext cx="1188720" cy="310896"/>
          </a:xfrm>
          <a:prstGeom prst="rect">
            <a:avLst/>
          </a:prstGeom>
          <a:noFill/>
        </p:spPr>
        <p:txBody>
          <a:bodyPr wrap="square" lIns="0" tIns="0" rIns="0" bIns="0" anchor="t">
            <a:spAutoFit/>
          </a:bodyPr>
          <a:lstStyle/>
          <a:p>
            <a:pPr algn="ctr"/>
            <a:r>
              <a:rPr sz="2200" b="1">
                <a:solidFill>
                  <a:srgbClr val="2E6452"/>
                </a:solidFill>
                <a:latin typeface="Aptos"/>
              </a:rPr>
              <a:t>3</a:t>
            </a:r>
          </a:p>
        </p:txBody>
      </p:sp>
      <p:sp>
        <p:nvSpPr>
          <p:cNvPr id="17" name="TextBox 16"/>
          <p:cNvSpPr txBox="1"/>
          <p:nvPr/>
        </p:nvSpPr>
        <p:spPr>
          <a:xfrm>
            <a:off x="6903720" y="5541264"/>
            <a:ext cx="1188720" cy="402336"/>
          </a:xfrm>
          <a:prstGeom prst="rect">
            <a:avLst/>
          </a:prstGeom>
          <a:noFill/>
        </p:spPr>
        <p:txBody>
          <a:bodyPr wrap="square" lIns="0" tIns="0" rIns="0" bIns="0" anchor="t">
            <a:spAutoFit/>
          </a:bodyPr>
          <a:lstStyle/>
          <a:p>
            <a:pPr algn="ctr"/>
            <a:r>
              <a:rPr sz="850" b="0">
                <a:solidFill>
                  <a:srgbClr val="6B7670"/>
                </a:solidFill>
                <a:latin typeface="Aptos"/>
              </a:rPr>
              <a:t>submitting district
councils</a:t>
            </a:r>
          </a:p>
        </p:txBody>
      </p:sp>
      <p:sp>
        <p:nvSpPr>
          <p:cNvPr id="18" name="TextBox 17"/>
          <p:cNvSpPr txBox="1"/>
          <p:nvPr/>
        </p:nvSpPr>
        <p:spPr>
          <a:xfrm>
            <a:off x="8366760" y="5230368"/>
            <a:ext cx="1417320" cy="310896"/>
          </a:xfrm>
          <a:prstGeom prst="rect">
            <a:avLst/>
          </a:prstGeom>
          <a:noFill/>
        </p:spPr>
        <p:txBody>
          <a:bodyPr wrap="square" lIns="0" tIns="0" rIns="0" bIns="0" anchor="t">
            <a:spAutoFit/>
          </a:bodyPr>
          <a:lstStyle/>
          <a:p>
            <a:pPr algn="ctr"/>
            <a:r>
              <a:rPr sz="2200" b="1">
                <a:solidFill>
                  <a:srgbClr val="2E6452"/>
                </a:solidFill>
                <a:latin typeface="Aptos"/>
              </a:rPr>
              <a:t>4</a:t>
            </a:r>
          </a:p>
        </p:txBody>
      </p:sp>
      <p:sp>
        <p:nvSpPr>
          <p:cNvPr id="19" name="TextBox 18"/>
          <p:cNvSpPr txBox="1"/>
          <p:nvPr/>
        </p:nvSpPr>
        <p:spPr>
          <a:xfrm>
            <a:off x="8366760" y="5541264"/>
            <a:ext cx="1417320" cy="402336"/>
          </a:xfrm>
          <a:prstGeom prst="rect">
            <a:avLst/>
          </a:prstGeom>
          <a:noFill/>
        </p:spPr>
        <p:txBody>
          <a:bodyPr wrap="square" lIns="0" tIns="0" rIns="0" bIns="0" anchor="t">
            <a:spAutoFit/>
          </a:bodyPr>
          <a:lstStyle/>
          <a:p>
            <a:pPr algn="ctr"/>
            <a:r>
              <a:rPr sz="950" b="0">
                <a:solidFill>
                  <a:srgbClr val="6B7670"/>
                </a:solidFill>
                <a:latin typeface="Aptos"/>
              </a:rPr>
              <a:t>affected
councils</a:t>
            </a:r>
          </a:p>
        </p:txBody>
      </p:sp>
      <p:sp>
        <p:nvSpPr>
          <p:cNvPr id="20" name="TextBox 19"/>
          <p:cNvSpPr txBox="1"/>
          <p:nvPr/>
        </p:nvSpPr>
        <p:spPr>
          <a:xfrm>
            <a:off x="9829800" y="5230368"/>
            <a:ext cx="1280160" cy="310896"/>
          </a:xfrm>
          <a:prstGeom prst="rect">
            <a:avLst/>
          </a:prstGeom>
          <a:noFill/>
        </p:spPr>
        <p:txBody>
          <a:bodyPr wrap="square" lIns="0" tIns="0" rIns="0" bIns="0" anchor="t">
            <a:spAutoFit/>
          </a:bodyPr>
          <a:lstStyle/>
          <a:p>
            <a:pPr algn="ctr"/>
            <a:r>
              <a:rPr sz="2200" b="1">
                <a:solidFill>
                  <a:srgbClr val="2E6452"/>
                </a:solidFill>
                <a:latin typeface="Aptos"/>
              </a:rPr>
              <a:t>1</a:t>
            </a:r>
          </a:p>
        </p:txBody>
      </p:sp>
      <p:sp>
        <p:nvSpPr>
          <p:cNvPr id="21" name="TextBox 20"/>
          <p:cNvSpPr txBox="1"/>
          <p:nvPr/>
        </p:nvSpPr>
        <p:spPr>
          <a:xfrm>
            <a:off x="9829800" y="5541264"/>
            <a:ext cx="1280160" cy="402336"/>
          </a:xfrm>
          <a:prstGeom prst="rect">
            <a:avLst/>
          </a:prstGeom>
          <a:noFill/>
        </p:spPr>
        <p:txBody>
          <a:bodyPr wrap="square" lIns="0" tIns="0" rIns="0" bIns="0" anchor="t">
            <a:spAutoFit/>
          </a:bodyPr>
          <a:lstStyle/>
          <a:p>
            <a:pPr algn="ctr"/>
            <a:r>
              <a:rPr sz="950" b="0">
                <a:solidFill>
                  <a:srgbClr val="6B7670"/>
                </a:solidFill>
                <a:latin typeface="Aptos"/>
              </a:rPr>
              <a:t>model to
test</a:t>
            </a:r>
          </a:p>
        </p:txBody>
      </p:sp>
    </p:spTree>
    <p:extLst>
      <p:ext uri="{BB962C8B-B14F-4D97-AF65-F5344CB8AC3E}">
        <p14:creationId xmlns:p14="http://schemas.microsoft.com/office/powerpoint/2010/main" val="1392373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658368" y="502920"/>
            <a:ext cx="10972800" cy="5440680"/>
          </a:xfrm>
          <a:prstGeom prst="rect">
            <a:avLst/>
          </a:prstGeom>
          <a:solidFill>
            <a:srgbClr val="FDFB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658368"/>
            <a:ext cx="10515600" cy="384048"/>
          </a:xfrm>
          <a:prstGeom prst="rect">
            <a:avLst/>
          </a:prstGeom>
          <a:noFill/>
        </p:spPr>
        <p:txBody>
          <a:bodyPr wrap="square" lIns="45720" rIns="45720" anchor="t">
            <a:spAutoFit/>
          </a:bodyPr>
          <a:lstStyle/>
          <a:p>
            <a:pPr algn="l"/>
            <a:r>
              <a:rPr sz="2800" b="1">
                <a:solidFill>
                  <a:srgbClr val="18473A"/>
                </a:solidFill>
                <a:latin typeface="Aptos Display"/>
              </a:rPr>
              <a:t>Theme 2: The case for change</a:t>
            </a:r>
          </a:p>
        </p:txBody>
      </p:sp>
      <p:sp>
        <p:nvSpPr>
          <p:cNvPr id="5" name="TextBox 4"/>
          <p:cNvSpPr txBox="1"/>
          <p:nvPr/>
        </p:nvSpPr>
        <p:spPr>
          <a:xfrm>
            <a:off x="841248" y="1124712"/>
            <a:ext cx="9784080" cy="274320"/>
          </a:xfrm>
          <a:prstGeom prst="rect">
            <a:avLst/>
          </a:prstGeom>
          <a:noFill/>
        </p:spPr>
        <p:txBody>
          <a:bodyPr wrap="square" lIns="45720" rIns="45720" anchor="t">
            <a:spAutoFit/>
          </a:bodyPr>
          <a:lstStyle/>
          <a:p>
            <a:pPr algn="l"/>
            <a:r>
              <a:rPr sz="1350" b="1">
                <a:solidFill>
                  <a:srgbClr val="6B7670"/>
                </a:solidFill>
                <a:latin typeface="Aptos"/>
              </a:rPr>
              <a:t>The issue is sustainability, capability and funding — not amalgamation for its own sake.</a:t>
            </a:r>
          </a:p>
        </p:txBody>
      </p:sp>
      <p:sp>
        <p:nvSpPr>
          <p:cNvPr id="6" name="Rounded Rectangle 5"/>
          <p:cNvSpPr/>
          <p:nvPr/>
        </p:nvSpPr>
        <p:spPr>
          <a:xfrm>
            <a:off x="914400" y="1572768"/>
            <a:ext cx="5212080" cy="2331720"/>
          </a:xfrm>
          <a:prstGeom prst="roundRect">
            <a:avLst/>
          </a:prstGeom>
          <a:solidFill>
            <a:srgbClr val="E2EEEA"/>
          </a:solidFill>
          <a:ln>
            <a:solidFill>
              <a:srgbClr val="D5E3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05840" y="1609344"/>
            <a:ext cx="502920" cy="731520"/>
          </a:xfrm>
          <a:prstGeom prst="rect">
            <a:avLst/>
          </a:prstGeom>
          <a:noFill/>
        </p:spPr>
        <p:txBody>
          <a:bodyPr wrap="square" lIns="0" tIns="0" rIns="0" bIns="0" anchor="t">
            <a:spAutoFit/>
          </a:bodyPr>
          <a:lstStyle/>
          <a:p>
            <a:pPr algn="l"/>
            <a:r>
              <a:rPr sz="4200" b="1">
                <a:solidFill>
                  <a:srgbClr val="2E6452"/>
                </a:solidFill>
                <a:latin typeface="Aptos Display"/>
              </a:rPr>
              <a:t>“</a:t>
            </a:r>
          </a:p>
        </p:txBody>
      </p:sp>
      <p:sp>
        <p:nvSpPr>
          <p:cNvPr id="8" name="TextBox 7"/>
          <p:cNvSpPr txBox="1"/>
          <p:nvPr/>
        </p:nvSpPr>
        <p:spPr>
          <a:xfrm>
            <a:off x="1481328" y="1700784"/>
            <a:ext cx="4407408" cy="2057400"/>
          </a:xfrm>
          <a:prstGeom prst="rect">
            <a:avLst/>
          </a:prstGeom>
          <a:noFill/>
        </p:spPr>
        <p:txBody>
          <a:bodyPr wrap="square" lIns="201168" tIns="164592" rIns="164592" bIns="91440">
            <a:normAutofit/>
          </a:bodyPr>
          <a:lstStyle/>
          <a:p>
            <a:pPr>
              <a:spcAft>
                <a:spcPts val="400"/>
              </a:spcAft>
            </a:pPr>
            <a:r>
              <a:rPr sz="900" b="1">
                <a:solidFill>
                  <a:srgbClr val="2E6452"/>
                </a:solidFill>
                <a:latin typeface="Aptos"/>
              </a:rPr>
              <a:t>FROM THE DRAFT PROPOSAL</a:t>
            </a:r>
          </a:p>
          <a:p>
            <a:pPr>
              <a:spcAft>
                <a:spcPts val="800"/>
              </a:spcAft>
            </a:pPr>
            <a:r>
              <a:rPr sz="1420" b="0">
                <a:solidFill>
                  <a:srgbClr val="2C4039"/>
                </a:solidFill>
                <a:latin typeface="Aptos"/>
              </a:rPr>
              <a:t>“The West Coast faces a structural local government sustainability challenge.”</a:t>
            </a:r>
          </a:p>
          <a:p>
            <a:pPr>
              <a:spcAft>
                <a:spcPts val="800"/>
              </a:spcAft>
            </a:pPr>
            <a:r>
              <a:rPr sz="1420" b="0">
                <a:solidFill>
                  <a:srgbClr val="2C4039"/>
                </a:solidFill>
                <a:latin typeface="Aptos"/>
              </a:rPr>
              <a:t>“The West Coast’s challenge is not duplication alone.”</a:t>
            </a:r>
          </a:p>
        </p:txBody>
      </p:sp>
      <p:sp>
        <p:nvSpPr>
          <p:cNvPr id="9" name="Rounded Rectangle 8"/>
          <p:cNvSpPr/>
          <p:nvPr/>
        </p:nvSpPr>
        <p:spPr>
          <a:xfrm>
            <a:off x="914400" y="5449824"/>
            <a:ext cx="5212080" cy="329184"/>
          </a:xfrm>
          <a:prstGeom prst="roundRect">
            <a:avLst/>
          </a:prstGeom>
          <a:solidFill>
            <a:srgbClr val="F9EFD9"/>
          </a:solidFill>
          <a:ln>
            <a:solidFill>
              <a:srgbClr val="E7D5B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24128" y="5522976"/>
            <a:ext cx="5010912" cy="164592"/>
          </a:xfrm>
          <a:prstGeom prst="rect">
            <a:avLst/>
          </a:prstGeom>
          <a:noFill/>
        </p:spPr>
        <p:txBody>
          <a:bodyPr wrap="square" lIns="0" tIns="0" rIns="0" bIns="0" anchor="t">
            <a:spAutoFit/>
          </a:bodyPr>
          <a:lstStyle/>
          <a:p>
            <a:pPr algn="l"/>
            <a:r>
              <a:rPr sz="770" b="1">
                <a:solidFill>
                  <a:srgbClr val="6B7670"/>
                </a:solidFill>
                <a:latin typeface="Aptos"/>
              </a:rPr>
              <a:t>Chapters: Case for Change | Existing Evidence Base | Sustainable Long-Term Funding</a:t>
            </a:r>
          </a:p>
        </p:txBody>
      </p:sp>
      <p:sp>
        <p:nvSpPr>
          <p:cNvPr id="11" name="Rectangle 10"/>
          <p:cNvSpPr/>
          <p:nvPr/>
        </p:nvSpPr>
        <p:spPr>
          <a:xfrm>
            <a:off x="6601968" y="1536192"/>
            <a:ext cx="16459" cy="4206240"/>
          </a:xfrm>
          <a:prstGeom prst="rect">
            <a:avLst/>
          </a:prstGeom>
          <a:solidFill>
            <a:srgbClr val="D2BF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6382512" y="1645920"/>
            <a:ext cx="941832" cy="941832"/>
          </a:xfrm>
          <a:prstGeom prst="ellipse">
            <a:avLst/>
          </a:prstGeom>
          <a:solidFill>
            <a:srgbClr val="3F66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592824" y="1828800"/>
            <a:ext cx="512064" cy="384048"/>
          </a:xfrm>
          <a:prstGeom prst="rect">
            <a:avLst/>
          </a:prstGeom>
          <a:noFill/>
        </p:spPr>
        <p:txBody>
          <a:bodyPr wrap="square" lIns="0" tIns="0" rIns="0" bIns="0" anchor="t">
            <a:spAutoFit/>
          </a:bodyPr>
          <a:lstStyle/>
          <a:p>
            <a:pPr algn="ctr"/>
            <a:r>
              <a:rPr sz="2400" b="1">
                <a:solidFill>
                  <a:srgbClr val="FFFFFF"/>
                </a:solidFill>
                <a:latin typeface="Aptos"/>
              </a:rPr>
              <a:t>2</a:t>
            </a:r>
          </a:p>
        </p:txBody>
      </p:sp>
      <p:sp>
        <p:nvSpPr>
          <p:cNvPr id="14" name="TextBox 13"/>
          <p:cNvSpPr txBox="1"/>
          <p:nvPr/>
        </p:nvSpPr>
        <p:spPr>
          <a:xfrm>
            <a:off x="7571231" y="1810512"/>
            <a:ext cx="3840480" cy="420624"/>
          </a:xfrm>
          <a:prstGeom prst="rect">
            <a:avLst/>
          </a:prstGeom>
          <a:noFill/>
        </p:spPr>
        <p:txBody>
          <a:bodyPr wrap="square" lIns="45720" rIns="45720" anchor="t">
            <a:spAutoFit/>
          </a:bodyPr>
          <a:lstStyle/>
          <a:p>
            <a:pPr algn="l"/>
            <a:r>
              <a:rPr sz="2200" b="1">
                <a:solidFill>
                  <a:srgbClr val="18473A"/>
                </a:solidFill>
                <a:latin typeface="Aptos Display"/>
              </a:rPr>
              <a:t>Why change is being tested</a:t>
            </a:r>
          </a:p>
        </p:txBody>
      </p:sp>
      <p:sp>
        <p:nvSpPr>
          <p:cNvPr id="15" name="TextBox 14"/>
          <p:cNvSpPr txBox="1"/>
          <p:nvPr/>
        </p:nvSpPr>
        <p:spPr>
          <a:xfrm>
            <a:off x="6903720" y="2615184"/>
            <a:ext cx="4343400" cy="2194560"/>
          </a:xfrm>
          <a:prstGeom prst="rect">
            <a:avLst/>
          </a:prstGeom>
          <a:noFill/>
        </p:spPr>
        <p:txBody>
          <a:bodyPr wrap="square" tIns="0" rIns="0" bIns="0">
            <a:spAutoFit/>
          </a:bodyPr>
          <a:lstStyle/>
          <a:p>
            <a:pPr>
              <a:spcAft>
                <a:spcPts val="800"/>
              </a:spcAft>
            </a:pPr>
            <a:r>
              <a:rPr sz="2400" b="1">
                <a:solidFill>
                  <a:srgbClr val="BF8F2B"/>
                </a:solidFill>
                <a:latin typeface="Aptos"/>
              </a:rPr>
              <a:t>›  </a:t>
            </a:r>
            <a:r>
              <a:rPr sz="1320">
                <a:solidFill>
                  <a:srgbClr val="2C4039"/>
                </a:solidFill>
                <a:latin typeface="Aptos"/>
              </a:rPr>
              <a:t>Fixed statutory and specialist functions are spread across a small population.</a:t>
            </a:r>
          </a:p>
          <a:p>
            <a:pPr>
              <a:spcAft>
                <a:spcPts val="800"/>
              </a:spcAft>
            </a:pPr>
            <a:r>
              <a:rPr sz="2400" b="1">
                <a:solidFill>
                  <a:srgbClr val="BF8F2B"/>
                </a:solidFill>
                <a:latin typeface="Aptos"/>
              </a:rPr>
              <a:t>›  </a:t>
            </a:r>
            <a:r>
              <a:rPr sz="1320">
                <a:solidFill>
                  <a:srgbClr val="2C4039"/>
                </a:solidFill>
                <a:latin typeface="Aptos"/>
              </a:rPr>
              <a:t>A large conservation estate, visitor demand and natural hazards create costs not fully reflected in the rating base.</a:t>
            </a:r>
          </a:p>
          <a:p>
            <a:pPr>
              <a:spcAft>
                <a:spcPts val="800"/>
              </a:spcAft>
            </a:pPr>
            <a:r>
              <a:rPr sz="2400" b="1">
                <a:solidFill>
                  <a:srgbClr val="BF8F2B"/>
                </a:solidFill>
                <a:latin typeface="Aptos"/>
              </a:rPr>
              <a:t>›  </a:t>
            </a:r>
            <a:r>
              <a:rPr sz="1320">
                <a:solidFill>
                  <a:srgbClr val="2C4039"/>
                </a:solidFill>
                <a:latin typeface="Aptos"/>
              </a:rPr>
              <a:t>Structural reform may improve scale and coordination, but sustainable funding remains critical.</a:t>
            </a:r>
          </a:p>
        </p:txBody>
      </p:sp>
      <p:sp>
        <p:nvSpPr>
          <p:cNvPr id="16" name="TextBox 15"/>
          <p:cNvSpPr txBox="1"/>
          <p:nvPr/>
        </p:nvSpPr>
        <p:spPr>
          <a:xfrm>
            <a:off x="6903720" y="5230368"/>
            <a:ext cx="1188720" cy="310896"/>
          </a:xfrm>
          <a:prstGeom prst="rect">
            <a:avLst/>
          </a:prstGeom>
          <a:noFill/>
        </p:spPr>
        <p:txBody>
          <a:bodyPr wrap="square" lIns="0" tIns="0" rIns="0" bIns="0" anchor="t">
            <a:spAutoFit/>
          </a:bodyPr>
          <a:lstStyle/>
          <a:p>
            <a:pPr algn="ctr"/>
            <a:r>
              <a:rPr sz="2200" b="1">
                <a:solidFill>
                  <a:srgbClr val="2E6452"/>
                </a:solidFill>
                <a:latin typeface="Aptos"/>
              </a:rPr>
              <a:t>34.7k</a:t>
            </a:r>
          </a:p>
        </p:txBody>
      </p:sp>
      <p:sp>
        <p:nvSpPr>
          <p:cNvPr id="17" name="TextBox 16"/>
          <p:cNvSpPr txBox="1"/>
          <p:nvPr/>
        </p:nvSpPr>
        <p:spPr>
          <a:xfrm>
            <a:off x="6903720" y="5541264"/>
            <a:ext cx="1188720" cy="402336"/>
          </a:xfrm>
          <a:prstGeom prst="rect">
            <a:avLst/>
          </a:prstGeom>
          <a:noFill/>
        </p:spPr>
        <p:txBody>
          <a:bodyPr wrap="square" lIns="0" tIns="0" rIns="0" bIns="0" anchor="t">
            <a:spAutoFit/>
          </a:bodyPr>
          <a:lstStyle/>
          <a:p>
            <a:pPr algn="ctr"/>
            <a:r>
              <a:rPr sz="950" b="0">
                <a:solidFill>
                  <a:srgbClr val="6B7670"/>
                </a:solidFill>
                <a:latin typeface="Aptos"/>
              </a:rPr>
              <a:t>population</a:t>
            </a:r>
          </a:p>
        </p:txBody>
      </p:sp>
      <p:sp>
        <p:nvSpPr>
          <p:cNvPr id="18" name="TextBox 17"/>
          <p:cNvSpPr txBox="1"/>
          <p:nvPr/>
        </p:nvSpPr>
        <p:spPr>
          <a:xfrm>
            <a:off x="8366760" y="5230368"/>
            <a:ext cx="1417320" cy="310896"/>
          </a:xfrm>
          <a:prstGeom prst="rect">
            <a:avLst/>
          </a:prstGeom>
          <a:noFill/>
        </p:spPr>
        <p:txBody>
          <a:bodyPr wrap="square" lIns="0" tIns="0" rIns="0" bIns="0" anchor="t">
            <a:spAutoFit/>
          </a:bodyPr>
          <a:lstStyle/>
          <a:p>
            <a:pPr algn="ctr"/>
            <a:r>
              <a:rPr sz="2200" b="1">
                <a:solidFill>
                  <a:srgbClr val="2E6452"/>
                </a:solidFill>
                <a:latin typeface="Aptos"/>
              </a:rPr>
              <a:t>23.2k</a:t>
            </a:r>
          </a:p>
        </p:txBody>
      </p:sp>
      <p:sp>
        <p:nvSpPr>
          <p:cNvPr id="19" name="TextBox 18"/>
          <p:cNvSpPr txBox="1"/>
          <p:nvPr/>
        </p:nvSpPr>
        <p:spPr>
          <a:xfrm>
            <a:off x="8366760" y="5541264"/>
            <a:ext cx="1417320" cy="402336"/>
          </a:xfrm>
          <a:prstGeom prst="rect">
            <a:avLst/>
          </a:prstGeom>
          <a:noFill/>
        </p:spPr>
        <p:txBody>
          <a:bodyPr wrap="square" lIns="0" tIns="0" rIns="0" bIns="0" anchor="t">
            <a:spAutoFit/>
          </a:bodyPr>
          <a:lstStyle/>
          <a:p>
            <a:pPr algn="ctr"/>
            <a:r>
              <a:rPr sz="950" b="0">
                <a:solidFill>
                  <a:srgbClr val="6B7670"/>
                </a:solidFill>
                <a:latin typeface="Aptos"/>
              </a:rPr>
              <a:t>rateable
properties</a:t>
            </a:r>
          </a:p>
        </p:txBody>
      </p:sp>
      <p:sp>
        <p:nvSpPr>
          <p:cNvPr id="20" name="TextBox 19"/>
          <p:cNvSpPr txBox="1"/>
          <p:nvPr/>
        </p:nvSpPr>
        <p:spPr>
          <a:xfrm>
            <a:off x="9829800" y="5230368"/>
            <a:ext cx="1280160" cy="310896"/>
          </a:xfrm>
          <a:prstGeom prst="rect">
            <a:avLst/>
          </a:prstGeom>
          <a:noFill/>
        </p:spPr>
        <p:txBody>
          <a:bodyPr wrap="square" lIns="0" tIns="0" rIns="0" bIns="0" anchor="t">
            <a:spAutoFit/>
          </a:bodyPr>
          <a:lstStyle/>
          <a:p>
            <a:pPr algn="ctr"/>
            <a:r>
              <a:rPr sz="2200" b="1">
                <a:solidFill>
                  <a:srgbClr val="2E6452"/>
                </a:solidFill>
                <a:latin typeface="Aptos"/>
              </a:rPr>
              <a:t>86%</a:t>
            </a:r>
          </a:p>
        </p:txBody>
      </p:sp>
      <p:sp>
        <p:nvSpPr>
          <p:cNvPr id="21" name="TextBox 20"/>
          <p:cNvSpPr txBox="1"/>
          <p:nvPr/>
        </p:nvSpPr>
        <p:spPr>
          <a:xfrm>
            <a:off x="9829800" y="5541264"/>
            <a:ext cx="1280160" cy="402336"/>
          </a:xfrm>
          <a:prstGeom prst="rect">
            <a:avLst/>
          </a:prstGeom>
          <a:noFill/>
        </p:spPr>
        <p:txBody>
          <a:bodyPr wrap="square" lIns="0" tIns="0" rIns="0" bIns="0" anchor="t">
            <a:spAutoFit/>
          </a:bodyPr>
          <a:lstStyle/>
          <a:p>
            <a:pPr algn="ctr"/>
            <a:r>
              <a:rPr sz="950" b="0">
                <a:solidFill>
                  <a:srgbClr val="6B7670"/>
                </a:solidFill>
                <a:latin typeface="Aptos"/>
              </a:rPr>
              <a:t>conservation
land</a:t>
            </a:r>
          </a:p>
        </p:txBody>
      </p:sp>
    </p:spTree>
    <p:extLst>
      <p:ext uri="{BB962C8B-B14F-4D97-AF65-F5344CB8AC3E}">
        <p14:creationId xmlns:p14="http://schemas.microsoft.com/office/powerpoint/2010/main" val="2626475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658368" y="502920"/>
            <a:ext cx="10972800" cy="5440680"/>
          </a:xfrm>
          <a:prstGeom prst="rect">
            <a:avLst/>
          </a:prstGeom>
          <a:solidFill>
            <a:srgbClr val="FDFB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658368"/>
            <a:ext cx="10515600" cy="384048"/>
          </a:xfrm>
          <a:prstGeom prst="rect">
            <a:avLst/>
          </a:prstGeom>
          <a:noFill/>
        </p:spPr>
        <p:txBody>
          <a:bodyPr wrap="square" lIns="45720" rIns="45720" anchor="t">
            <a:spAutoFit/>
          </a:bodyPr>
          <a:lstStyle/>
          <a:p>
            <a:pPr algn="l"/>
            <a:r>
              <a:rPr sz="2800" b="1">
                <a:solidFill>
                  <a:srgbClr val="18473A"/>
                </a:solidFill>
                <a:latin typeface="Aptos Display"/>
              </a:rPr>
              <a:t>Theme 3: Community mandate and local voice</a:t>
            </a:r>
          </a:p>
        </p:txBody>
      </p:sp>
      <p:sp>
        <p:nvSpPr>
          <p:cNvPr id="5" name="TextBox 4"/>
          <p:cNvSpPr txBox="1"/>
          <p:nvPr/>
        </p:nvSpPr>
        <p:spPr>
          <a:xfrm>
            <a:off x="841248" y="1124712"/>
            <a:ext cx="9784080" cy="274320"/>
          </a:xfrm>
          <a:prstGeom prst="rect">
            <a:avLst/>
          </a:prstGeom>
          <a:noFill/>
        </p:spPr>
        <p:txBody>
          <a:bodyPr wrap="square" lIns="45720" rIns="45720" anchor="t">
            <a:spAutoFit/>
          </a:bodyPr>
          <a:lstStyle/>
          <a:p>
            <a:pPr algn="l"/>
            <a:r>
              <a:rPr sz="1350" b="1">
                <a:solidFill>
                  <a:srgbClr val="6B7670"/>
                </a:solidFill>
                <a:latin typeface="Aptos"/>
              </a:rPr>
              <a:t>Engagement supports further investigation, with clear conditions around affordability and local voice.</a:t>
            </a:r>
          </a:p>
        </p:txBody>
      </p:sp>
      <p:sp>
        <p:nvSpPr>
          <p:cNvPr id="6" name="Rounded Rectangle 5"/>
          <p:cNvSpPr/>
          <p:nvPr/>
        </p:nvSpPr>
        <p:spPr>
          <a:xfrm>
            <a:off x="914400" y="1572768"/>
            <a:ext cx="5212080" cy="2331720"/>
          </a:xfrm>
          <a:prstGeom prst="roundRect">
            <a:avLst/>
          </a:prstGeom>
          <a:solidFill>
            <a:srgbClr val="E2EEEA"/>
          </a:solidFill>
          <a:ln>
            <a:solidFill>
              <a:srgbClr val="D5E3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05840" y="1609344"/>
            <a:ext cx="502920" cy="731520"/>
          </a:xfrm>
          <a:prstGeom prst="rect">
            <a:avLst/>
          </a:prstGeom>
          <a:noFill/>
        </p:spPr>
        <p:txBody>
          <a:bodyPr wrap="square" lIns="0" tIns="0" rIns="0" bIns="0" anchor="t">
            <a:spAutoFit/>
          </a:bodyPr>
          <a:lstStyle/>
          <a:p>
            <a:pPr algn="l"/>
            <a:r>
              <a:rPr sz="4200" b="1">
                <a:solidFill>
                  <a:srgbClr val="2E6452"/>
                </a:solidFill>
                <a:latin typeface="Aptos Display"/>
              </a:rPr>
              <a:t>“</a:t>
            </a:r>
          </a:p>
        </p:txBody>
      </p:sp>
      <p:sp>
        <p:nvSpPr>
          <p:cNvPr id="8" name="TextBox 7"/>
          <p:cNvSpPr txBox="1"/>
          <p:nvPr/>
        </p:nvSpPr>
        <p:spPr>
          <a:xfrm>
            <a:off x="1481328" y="1700784"/>
            <a:ext cx="4407408" cy="2057400"/>
          </a:xfrm>
          <a:prstGeom prst="rect">
            <a:avLst/>
          </a:prstGeom>
          <a:noFill/>
        </p:spPr>
        <p:txBody>
          <a:bodyPr wrap="square" lIns="201168" tIns="164592" rIns="164592" bIns="91440">
            <a:normAutofit/>
          </a:bodyPr>
          <a:lstStyle/>
          <a:p>
            <a:pPr>
              <a:spcAft>
                <a:spcPts val="400"/>
              </a:spcAft>
            </a:pPr>
            <a:r>
              <a:rPr sz="900" b="1">
                <a:solidFill>
                  <a:srgbClr val="2E6452"/>
                </a:solidFill>
                <a:latin typeface="Aptos"/>
              </a:rPr>
              <a:t>FROM THE DRAFT PROPOSAL</a:t>
            </a:r>
          </a:p>
          <a:p>
            <a:pPr>
              <a:spcAft>
                <a:spcPts val="800"/>
              </a:spcAft>
            </a:pPr>
            <a:r>
              <a:rPr sz="1420" b="0">
                <a:solidFill>
                  <a:srgbClr val="2C4039"/>
                </a:solidFill>
                <a:latin typeface="Aptos"/>
              </a:rPr>
              <a:t>“The initial engagement was designed as an early community conversation, not formal consultation on a model.”</a:t>
            </a:r>
          </a:p>
          <a:p>
            <a:pPr>
              <a:spcAft>
                <a:spcPts val="800"/>
              </a:spcAft>
            </a:pPr>
            <a:r>
              <a:rPr sz="1420" b="0">
                <a:solidFill>
                  <a:srgbClr val="2C4039"/>
                </a:solidFill>
                <a:latin typeface="Aptos"/>
              </a:rPr>
              <a:t>“A strong local-board model would be a central component of the detailed design.”</a:t>
            </a:r>
          </a:p>
        </p:txBody>
      </p:sp>
      <p:sp>
        <p:nvSpPr>
          <p:cNvPr id="9" name="Rounded Rectangle 8"/>
          <p:cNvSpPr/>
          <p:nvPr/>
        </p:nvSpPr>
        <p:spPr>
          <a:xfrm>
            <a:off x="914400" y="5449824"/>
            <a:ext cx="5212080" cy="329184"/>
          </a:xfrm>
          <a:prstGeom prst="roundRect">
            <a:avLst/>
          </a:prstGeom>
          <a:solidFill>
            <a:srgbClr val="F9EFD9"/>
          </a:solidFill>
          <a:ln>
            <a:solidFill>
              <a:srgbClr val="E7D5B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24128" y="5522976"/>
            <a:ext cx="5010912" cy="164592"/>
          </a:xfrm>
          <a:prstGeom prst="rect">
            <a:avLst/>
          </a:prstGeom>
          <a:noFill/>
        </p:spPr>
        <p:txBody>
          <a:bodyPr wrap="square" lIns="0" tIns="0" rIns="0" bIns="0" anchor="t">
            <a:spAutoFit/>
          </a:bodyPr>
          <a:lstStyle/>
          <a:p>
            <a:pPr algn="l"/>
            <a:r>
              <a:rPr sz="770" b="1">
                <a:solidFill>
                  <a:srgbClr val="6B7670"/>
                </a:solidFill>
                <a:latin typeface="Aptos"/>
              </a:rPr>
              <a:t>Chapters: What We Heard from Communities | Local Voice Workstream | Head Start Criteria</a:t>
            </a:r>
          </a:p>
        </p:txBody>
      </p:sp>
      <p:sp>
        <p:nvSpPr>
          <p:cNvPr id="11" name="Rectangle 10"/>
          <p:cNvSpPr/>
          <p:nvPr/>
        </p:nvSpPr>
        <p:spPr>
          <a:xfrm>
            <a:off x="6601968" y="1536192"/>
            <a:ext cx="16459" cy="4206240"/>
          </a:xfrm>
          <a:prstGeom prst="rect">
            <a:avLst/>
          </a:prstGeom>
          <a:solidFill>
            <a:srgbClr val="D2BF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6382512" y="1645920"/>
            <a:ext cx="941832" cy="941832"/>
          </a:xfrm>
          <a:prstGeom prst="ellipse">
            <a:avLst/>
          </a:prstGeom>
          <a:solidFill>
            <a:srgbClr val="1847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592824" y="1828800"/>
            <a:ext cx="512064" cy="384048"/>
          </a:xfrm>
          <a:prstGeom prst="rect">
            <a:avLst/>
          </a:prstGeom>
          <a:noFill/>
        </p:spPr>
        <p:txBody>
          <a:bodyPr wrap="square" lIns="0" tIns="0" rIns="0" bIns="0" anchor="t">
            <a:spAutoFit/>
          </a:bodyPr>
          <a:lstStyle/>
          <a:p>
            <a:pPr algn="ctr"/>
            <a:r>
              <a:rPr sz="2400" b="1">
                <a:solidFill>
                  <a:srgbClr val="FFFFFF"/>
                </a:solidFill>
                <a:latin typeface="Aptos"/>
              </a:rPr>
              <a:t>3</a:t>
            </a:r>
          </a:p>
        </p:txBody>
      </p:sp>
      <p:sp>
        <p:nvSpPr>
          <p:cNvPr id="14" name="TextBox 13"/>
          <p:cNvSpPr txBox="1"/>
          <p:nvPr/>
        </p:nvSpPr>
        <p:spPr>
          <a:xfrm>
            <a:off x="7571231" y="1810512"/>
            <a:ext cx="3840480" cy="420624"/>
          </a:xfrm>
          <a:prstGeom prst="rect">
            <a:avLst/>
          </a:prstGeom>
          <a:noFill/>
        </p:spPr>
        <p:txBody>
          <a:bodyPr wrap="square" lIns="45720" rIns="45720" anchor="t">
            <a:spAutoFit/>
          </a:bodyPr>
          <a:lstStyle/>
          <a:p>
            <a:pPr algn="l"/>
            <a:r>
              <a:rPr sz="2200" b="1">
                <a:solidFill>
                  <a:srgbClr val="18473A"/>
                </a:solidFill>
                <a:latin typeface="Aptos Display"/>
              </a:rPr>
              <a:t>What communities have put on the table</a:t>
            </a:r>
          </a:p>
        </p:txBody>
      </p:sp>
      <p:sp>
        <p:nvSpPr>
          <p:cNvPr id="15" name="TextBox 14"/>
          <p:cNvSpPr txBox="1"/>
          <p:nvPr/>
        </p:nvSpPr>
        <p:spPr>
          <a:xfrm>
            <a:off x="6903720" y="2615184"/>
            <a:ext cx="4343400" cy="2194560"/>
          </a:xfrm>
          <a:prstGeom prst="rect">
            <a:avLst/>
          </a:prstGeom>
          <a:noFill/>
        </p:spPr>
        <p:txBody>
          <a:bodyPr wrap="square" tIns="0" rIns="0" bIns="0">
            <a:spAutoFit/>
          </a:bodyPr>
          <a:lstStyle/>
          <a:p>
            <a:pPr>
              <a:spcAft>
                <a:spcPts val="800"/>
              </a:spcAft>
            </a:pPr>
            <a:r>
              <a:rPr sz="2400" b="1">
                <a:solidFill>
                  <a:srgbClr val="BF8F2B"/>
                </a:solidFill>
                <a:latin typeface="Aptos"/>
              </a:rPr>
              <a:t>›  </a:t>
            </a:r>
            <a:r>
              <a:rPr sz="1320">
                <a:solidFill>
                  <a:srgbClr val="2C4039"/>
                </a:solidFill>
                <a:latin typeface="Aptos"/>
              </a:rPr>
              <a:t>Feedback supports further investigation, not a final mandate for one model.</a:t>
            </a:r>
          </a:p>
          <a:p>
            <a:pPr>
              <a:spcAft>
                <a:spcPts val="800"/>
              </a:spcAft>
            </a:pPr>
            <a:r>
              <a:rPr sz="2400" b="1">
                <a:solidFill>
                  <a:srgbClr val="BF8F2B"/>
                </a:solidFill>
                <a:latin typeface="Aptos"/>
              </a:rPr>
              <a:t>›  </a:t>
            </a:r>
            <a:r>
              <a:rPr sz="1320">
                <a:solidFill>
                  <a:srgbClr val="2C4039"/>
                </a:solidFill>
                <a:latin typeface="Aptos"/>
              </a:rPr>
              <a:t>Affordability, infrastructure investment and visible local services are core community conditions.</a:t>
            </a:r>
          </a:p>
          <a:p>
            <a:pPr>
              <a:spcAft>
                <a:spcPts val="800"/>
              </a:spcAft>
            </a:pPr>
            <a:r>
              <a:rPr sz="2400" b="1">
                <a:solidFill>
                  <a:srgbClr val="BF8F2B"/>
                </a:solidFill>
                <a:latin typeface="Aptos"/>
              </a:rPr>
              <a:t>›  </a:t>
            </a:r>
            <a:r>
              <a:rPr sz="1320">
                <a:solidFill>
                  <a:srgbClr val="2C4039"/>
                </a:solidFill>
                <a:latin typeface="Aptos"/>
              </a:rPr>
              <a:t>Local boards should have meaningful delegations, budgets and influence.</a:t>
            </a:r>
          </a:p>
        </p:txBody>
      </p:sp>
      <p:sp>
        <p:nvSpPr>
          <p:cNvPr id="16" name="TextBox 15"/>
          <p:cNvSpPr txBox="1"/>
          <p:nvPr/>
        </p:nvSpPr>
        <p:spPr>
          <a:xfrm>
            <a:off x="6903720" y="5230368"/>
            <a:ext cx="1188720" cy="310896"/>
          </a:xfrm>
          <a:prstGeom prst="rect">
            <a:avLst/>
          </a:prstGeom>
          <a:noFill/>
        </p:spPr>
        <p:txBody>
          <a:bodyPr wrap="square" lIns="0" tIns="0" rIns="0" bIns="0" anchor="t">
            <a:spAutoFit/>
          </a:bodyPr>
          <a:lstStyle/>
          <a:p>
            <a:pPr algn="ctr"/>
            <a:r>
              <a:rPr sz="2200" b="1">
                <a:solidFill>
                  <a:srgbClr val="2E6452"/>
                </a:solidFill>
                <a:latin typeface="Aptos"/>
              </a:rPr>
              <a:t>196</a:t>
            </a:r>
          </a:p>
        </p:txBody>
      </p:sp>
      <p:sp>
        <p:nvSpPr>
          <p:cNvPr id="17" name="TextBox 16"/>
          <p:cNvSpPr txBox="1"/>
          <p:nvPr/>
        </p:nvSpPr>
        <p:spPr>
          <a:xfrm>
            <a:off x="6903720" y="5541264"/>
            <a:ext cx="1188720" cy="402336"/>
          </a:xfrm>
          <a:prstGeom prst="rect">
            <a:avLst/>
          </a:prstGeom>
          <a:noFill/>
        </p:spPr>
        <p:txBody>
          <a:bodyPr wrap="square" lIns="0" tIns="0" rIns="0" bIns="0" anchor="t">
            <a:spAutoFit/>
          </a:bodyPr>
          <a:lstStyle/>
          <a:p>
            <a:pPr algn="ctr"/>
            <a:r>
              <a:rPr sz="950" b="0">
                <a:solidFill>
                  <a:srgbClr val="6B7670"/>
                </a:solidFill>
                <a:latin typeface="Aptos"/>
              </a:rPr>
              <a:t>survey
submissions</a:t>
            </a:r>
          </a:p>
        </p:txBody>
      </p:sp>
      <p:sp>
        <p:nvSpPr>
          <p:cNvPr id="18" name="TextBox 17"/>
          <p:cNvSpPr txBox="1"/>
          <p:nvPr/>
        </p:nvSpPr>
        <p:spPr>
          <a:xfrm>
            <a:off x="8366760" y="5230368"/>
            <a:ext cx="1417320" cy="310896"/>
          </a:xfrm>
          <a:prstGeom prst="rect">
            <a:avLst/>
          </a:prstGeom>
          <a:noFill/>
        </p:spPr>
        <p:txBody>
          <a:bodyPr wrap="square" lIns="0" tIns="0" rIns="0" bIns="0" anchor="t">
            <a:spAutoFit/>
          </a:bodyPr>
          <a:lstStyle/>
          <a:p>
            <a:pPr algn="ctr"/>
            <a:r>
              <a:rPr sz="2200" b="1">
                <a:solidFill>
                  <a:srgbClr val="2E6452"/>
                </a:solidFill>
                <a:latin typeface="Aptos"/>
              </a:rPr>
              <a:t>118</a:t>
            </a:r>
          </a:p>
        </p:txBody>
      </p:sp>
      <p:sp>
        <p:nvSpPr>
          <p:cNvPr id="19" name="TextBox 18"/>
          <p:cNvSpPr txBox="1"/>
          <p:nvPr/>
        </p:nvSpPr>
        <p:spPr>
          <a:xfrm>
            <a:off x="8366760" y="5541264"/>
            <a:ext cx="1417320" cy="402336"/>
          </a:xfrm>
          <a:prstGeom prst="rect">
            <a:avLst/>
          </a:prstGeom>
          <a:noFill/>
        </p:spPr>
        <p:txBody>
          <a:bodyPr wrap="square" lIns="0" tIns="0" rIns="0" bIns="0" anchor="t">
            <a:spAutoFit/>
          </a:bodyPr>
          <a:lstStyle/>
          <a:p>
            <a:pPr algn="ctr"/>
            <a:r>
              <a:rPr sz="950" b="0">
                <a:solidFill>
                  <a:srgbClr val="6B7670"/>
                </a:solidFill>
                <a:latin typeface="Aptos"/>
              </a:rPr>
              <a:t>selected
Scenario A</a:t>
            </a:r>
          </a:p>
        </p:txBody>
      </p:sp>
      <p:sp>
        <p:nvSpPr>
          <p:cNvPr id="20" name="TextBox 19"/>
          <p:cNvSpPr txBox="1"/>
          <p:nvPr/>
        </p:nvSpPr>
        <p:spPr>
          <a:xfrm>
            <a:off x="9829800" y="5230368"/>
            <a:ext cx="1280160" cy="310896"/>
          </a:xfrm>
          <a:prstGeom prst="rect">
            <a:avLst/>
          </a:prstGeom>
          <a:noFill/>
        </p:spPr>
        <p:txBody>
          <a:bodyPr wrap="square" lIns="0" tIns="0" rIns="0" bIns="0" anchor="t">
            <a:spAutoFit/>
          </a:bodyPr>
          <a:lstStyle/>
          <a:p>
            <a:pPr algn="ctr"/>
            <a:r>
              <a:rPr sz="2200" b="1">
                <a:solidFill>
                  <a:srgbClr val="2E6452"/>
                </a:solidFill>
                <a:latin typeface="Aptos"/>
              </a:rPr>
              <a:t>60%</a:t>
            </a:r>
          </a:p>
        </p:txBody>
      </p:sp>
      <p:sp>
        <p:nvSpPr>
          <p:cNvPr id="21" name="TextBox 20"/>
          <p:cNvSpPr txBox="1"/>
          <p:nvPr/>
        </p:nvSpPr>
        <p:spPr>
          <a:xfrm>
            <a:off x="9829800" y="5541264"/>
            <a:ext cx="1280160" cy="402336"/>
          </a:xfrm>
          <a:prstGeom prst="rect">
            <a:avLst/>
          </a:prstGeom>
          <a:noFill/>
        </p:spPr>
        <p:txBody>
          <a:bodyPr wrap="square" lIns="0" tIns="0" rIns="0" bIns="0" anchor="t">
            <a:spAutoFit/>
          </a:bodyPr>
          <a:lstStyle/>
          <a:p>
            <a:pPr algn="ctr"/>
            <a:r>
              <a:rPr sz="950" b="0">
                <a:solidFill>
                  <a:srgbClr val="6B7670"/>
                </a:solidFill>
                <a:latin typeface="Aptos"/>
              </a:rPr>
              <a:t>of all
responses</a:t>
            </a:r>
          </a:p>
        </p:txBody>
      </p:sp>
    </p:spTree>
    <p:extLst>
      <p:ext uri="{BB962C8B-B14F-4D97-AF65-F5344CB8AC3E}">
        <p14:creationId xmlns:p14="http://schemas.microsoft.com/office/powerpoint/2010/main" val="3195962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658368" y="502920"/>
            <a:ext cx="10972800" cy="5440680"/>
          </a:xfrm>
          <a:prstGeom prst="rect">
            <a:avLst/>
          </a:prstGeom>
          <a:solidFill>
            <a:srgbClr val="FDFB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658368"/>
            <a:ext cx="10515600" cy="384048"/>
          </a:xfrm>
          <a:prstGeom prst="rect">
            <a:avLst/>
          </a:prstGeom>
          <a:noFill/>
        </p:spPr>
        <p:txBody>
          <a:bodyPr wrap="square" lIns="45720" rIns="45720" anchor="t">
            <a:spAutoFit/>
          </a:bodyPr>
          <a:lstStyle/>
          <a:p>
            <a:pPr algn="l"/>
            <a:r>
              <a:rPr sz="2800" b="1">
                <a:solidFill>
                  <a:srgbClr val="18473A"/>
                </a:solidFill>
                <a:latin typeface="Aptos Display"/>
              </a:rPr>
              <a:t>Theme 4: Financial viability and funding</a:t>
            </a:r>
          </a:p>
        </p:txBody>
      </p:sp>
      <p:sp>
        <p:nvSpPr>
          <p:cNvPr id="5" name="TextBox 4"/>
          <p:cNvSpPr txBox="1"/>
          <p:nvPr/>
        </p:nvSpPr>
        <p:spPr>
          <a:xfrm>
            <a:off x="841248" y="1124712"/>
            <a:ext cx="9784080" cy="274320"/>
          </a:xfrm>
          <a:prstGeom prst="rect">
            <a:avLst/>
          </a:prstGeom>
          <a:noFill/>
        </p:spPr>
        <p:txBody>
          <a:bodyPr wrap="square" lIns="45720" rIns="45720" anchor="t">
            <a:spAutoFit/>
          </a:bodyPr>
          <a:lstStyle/>
          <a:p>
            <a:pPr algn="l"/>
            <a:r>
              <a:rPr sz="1350" b="1">
                <a:solidFill>
                  <a:srgbClr val="6B7670"/>
                </a:solidFill>
                <a:latin typeface="Aptos"/>
              </a:rPr>
              <a:t>The next phase must prove net benefit and make the Crown funding conversation unavoidable.</a:t>
            </a:r>
          </a:p>
        </p:txBody>
      </p:sp>
      <p:sp>
        <p:nvSpPr>
          <p:cNvPr id="6" name="Rounded Rectangle 5"/>
          <p:cNvSpPr/>
          <p:nvPr/>
        </p:nvSpPr>
        <p:spPr>
          <a:xfrm>
            <a:off x="914400" y="1572768"/>
            <a:ext cx="5212080" cy="2331720"/>
          </a:xfrm>
          <a:prstGeom prst="roundRect">
            <a:avLst/>
          </a:prstGeom>
          <a:solidFill>
            <a:srgbClr val="E2EEEA"/>
          </a:solidFill>
          <a:ln>
            <a:solidFill>
              <a:srgbClr val="D5E3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05840" y="1609344"/>
            <a:ext cx="502920" cy="731520"/>
          </a:xfrm>
          <a:prstGeom prst="rect">
            <a:avLst/>
          </a:prstGeom>
          <a:noFill/>
        </p:spPr>
        <p:txBody>
          <a:bodyPr wrap="square" lIns="0" tIns="0" rIns="0" bIns="0" anchor="t">
            <a:spAutoFit/>
          </a:bodyPr>
          <a:lstStyle/>
          <a:p>
            <a:pPr algn="l"/>
            <a:r>
              <a:rPr sz="4200" b="1">
                <a:solidFill>
                  <a:srgbClr val="2E6452"/>
                </a:solidFill>
                <a:latin typeface="Aptos Display"/>
              </a:rPr>
              <a:t>“</a:t>
            </a:r>
          </a:p>
        </p:txBody>
      </p:sp>
      <p:sp>
        <p:nvSpPr>
          <p:cNvPr id="8" name="TextBox 7"/>
          <p:cNvSpPr txBox="1"/>
          <p:nvPr/>
        </p:nvSpPr>
        <p:spPr>
          <a:xfrm>
            <a:off x="1481328" y="1700784"/>
            <a:ext cx="4407408" cy="2057400"/>
          </a:xfrm>
          <a:prstGeom prst="rect">
            <a:avLst/>
          </a:prstGeom>
          <a:noFill/>
        </p:spPr>
        <p:txBody>
          <a:bodyPr wrap="square" lIns="201168" tIns="164592" rIns="164592" bIns="91440">
            <a:normAutofit/>
          </a:bodyPr>
          <a:lstStyle/>
          <a:p>
            <a:pPr>
              <a:spcAft>
                <a:spcPts val="400"/>
              </a:spcAft>
            </a:pPr>
            <a:r>
              <a:rPr sz="900" b="1">
                <a:solidFill>
                  <a:srgbClr val="2E6452"/>
                </a:solidFill>
                <a:latin typeface="Aptos"/>
              </a:rPr>
              <a:t>FROM THE DRAFT PROPOSAL</a:t>
            </a:r>
          </a:p>
          <a:p>
            <a:pPr>
              <a:spcAft>
                <a:spcPts val="800"/>
              </a:spcAft>
            </a:pPr>
            <a:r>
              <a:rPr sz="1300" b="0">
                <a:solidFill>
                  <a:srgbClr val="2C4039"/>
                </a:solidFill>
                <a:latin typeface="Aptos"/>
              </a:rPr>
              <a:t>“A new governance model may improve capability, coordination and efficiency, but it will not on its own resolve the mismatch between the region’s limited rating base and the scale of its infrastructure, resilience, environmental and regulatory responsibilities.”</a:t>
            </a:r>
          </a:p>
          <a:p>
            <a:pPr>
              <a:spcAft>
                <a:spcPts val="800"/>
              </a:spcAft>
            </a:pPr>
            <a:r>
              <a:rPr sz="1300" b="0">
                <a:solidFill>
                  <a:srgbClr val="2C4039"/>
                </a:solidFill>
                <a:latin typeface="Aptos"/>
              </a:rPr>
              <a:t>“The West Coast seeks to work with Government on an enduring funding partnership.”</a:t>
            </a:r>
          </a:p>
        </p:txBody>
      </p:sp>
      <p:sp>
        <p:nvSpPr>
          <p:cNvPr id="9" name="Rounded Rectangle 8"/>
          <p:cNvSpPr/>
          <p:nvPr/>
        </p:nvSpPr>
        <p:spPr>
          <a:xfrm>
            <a:off x="914400" y="5449824"/>
            <a:ext cx="5212080" cy="329184"/>
          </a:xfrm>
          <a:prstGeom prst="roundRect">
            <a:avLst/>
          </a:prstGeom>
          <a:solidFill>
            <a:srgbClr val="F9EFD9"/>
          </a:solidFill>
          <a:ln>
            <a:solidFill>
              <a:srgbClr val="E7D5B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24128" y="5522976"/>
            <a:ext cx="5010912" cy="164592"/>
          </a:xfrm>
          <a:prstGeom prst="rect">
            <a:avLst/>
          </a:prstGeom>
          <a:noFill/>
        </p:spPr>
        <p:txBody>
          <a:bodyPr wrap="square" lIns="0" tIns="0" rIns="0" bIns="0" anchor="t">
            <a:spAutoFit/>
          </a:bodyPr>
          <a:lstStyle/>
          <a:p>
            <a:pPr algn="l"/>
            <a:r>
              <a:rPr sz="770" b="1">
                <a:solidFill>
                  <a:srgbClr val="6B7670"/>
                </a:solidFill>
                <a:latin typeface="Aptos"/>
              </a:rPr>
              <a:t>Chapters: Existing Evidence Base | Sustainable Long-Term Funding | Annex Two | Financial Overview</a:t>
            </a:r>
          </a:p>
        </p:txBody>
      </p:sp>
      <p:sp>
        <p:nvSpPr>
          <p:cNvPr id="11" name="Rectangle 10"/>
          <p:cNvSpPr/>
          <p:nvPr/>
        </p:nvSpPr>
        <p:spPr>
          <a:xfrm>
            <a:off x="6601968" y="1536192"/>
            <a:ext cx="16459" cy="4206240"/>
          </a:xfrm>
          <a:prstGeom prst="rect">
            <a:avLst/>
          </a:prstGeom>
          <a:solidFill>
            <a:srgbClr val="D2BF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6382512" y="1645920"/>
            <a:ext cx="941832" cy="941832"/>
          </a:xfrm>
          <a:prstGeom prst="ellipse">
            <a:avLst/>
          </a:prstGeom>
          <a:solidFill>
            <a:srgbClr val="3F66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592824" y="1828800"/>
            <a:ext cx="512064" cy="384048"/>
          </a:xfrm>
          <a:prstGeom prst="rect">
            <a:avLst/>
          </a:prstGeom>
          <a:noFill/>
        </p:spPr>
        <p:txBody>
          <a:bodyPr wrap="square" lIns="0" tIns="0" rIns="0" bIns="0" anchor="t">
            <a:spAutoFit/>
          </a:bodyPr>
          <a:lstStyle/>
          <a:p>
            <a:pPr algn="ctr"/>
            <a:r>
              <a:rPr sz="2400" b="1">
                <a:solidFill>
                  <a:srgbClr val="FFFFFF"/>
                </a:solidFill>
                <a:latin typeface="Aptos"/>
              </a:rPr>
              <a:t>4</a:t>
            </a:r>
          </a:p>
        </p:txBody>
      </p:sp>
      <p:sp>
        <p:nvSpPr>
          <p:cNvPr id="14" name="TextBox 13"/>
          <p:cNvSpPr txBox="1"/>
          <p:nvPr/>
        </p:nvSpPr>
        <p:spPr>
          <a:xfrm>
            <a:off x="7571231" y="1810512"/>
            <a:ext cx="3840480" cy="420624"/>
          </a:xfrm>
          <a:prstGeom prst="rect">
            <a:avLst/>
          </a:prstGeom>
          <a:noFill/>
        </p:spPr>
        <p:txBody>
          <a:bodyPr wrap="square" lIns="45720" rIns="45720" anchor="t">
            <a:spAutoFit/>
          </a:bodyPr>
          <a:lstStyle/>
          <a:p>
            <a:pPr algn="l"/>
            <a:r>
              <a:rPr sz="2200" b="1">
                <a:solidFill>
                  <a:srgbClr val="18473A"/>
                </a:solidFill>
                <a:latin typeface="Aptos Display"/>
              </a:rPr>
              <a:t>Financial tests</a:t>
            </a:r>
          </a:p>
        </p:txBody>
      </p:sp>
      <p:sp>
        <p:nvSpPr>
          <p:cNvPr id="15" name="TextBox 14"/>
          <p:cNvSpPr txBox="1"/>
          <p:nvPr/>
        </p:nvSpPr>
        <p:spPr>
          <a:xfrm>
            <a:off x="6903720" y="2615184"/>
            <a:ext cx="4343400" cy="2194560"/>
          </a:xfrm>
          <a:prstGeom prst="rect">
            <a:avLst/>
          </a:prstGeom>
          <a:noFill/>
        </p:spPr>
        <p:txBody>
          <a:bodyPr wrap="square" tIns="0" rIns="0" bIns="0">
            <a:spAutoFit/>
          </a:bodyPr>
          <a:lstStyle/>
          <a:p>
            <a:pPr>
              <a:spcAft>
                <a:spcPts val="800"/>
              </a:spcAft>
            </a:pPr>
            <a:r>
              <a:rPr sz="2400" b="1">
                <a:solidFill>
                  <a:srgbClr val="BF8F2B"/>
                </a:solidFill>
                <a:latin typeface="Aptos"/>
              </a:rPr>
              <a:t>›  </a:t>
            </a:r>
            <a:r>
              <a:rPr sz="1320">
                <a:solidFill>
                  <a:srgbClr val="2C4039"/>
                </a:solidFill>
                <a:latin typeface="Aptos"/>
              </a:rPr>
              <a:t>Create a common financial baseline and independently model transition costs, rating impacts and benefits.</a:t>
            </a:r>
          </a:p>
          <a:p>
            <a:pPr>
              <a:spcAft>
                <a:spcPts val="800"/>
              </a:spcAft>
            </a:pPr>
            <a:r>
              <a:rPr sz="2400" b="1">
                <a:solidFill>
                  <a:srgbClr val="BF8F2B"/>
                </a:solidFill>
                <a:latin typeface="Aptos"/>
              </a:rPr>
              <a:t>›  </a:t>
            </a:r>
            <a:r>
              <a:rPr sz="1320">
                <a:solidFill>
                  <a:srgbClr val="2C4039"/>
                </a:solidFill>
                <a:latin typeface="Aptos"/>
              </a:rPr>
              <a:t>Assess future revenue options including royalties, IVL, Regional Deal alignment and Crown co-investment.</a:t>
            </a:r>
          </a:p>
          <a:p>
            <a:pPr>
              <a:spcAft>
                <a:spcPts val="800"/>
              </a:spcAft>
            </a:pPr>
            <a:r>
              <a:rPr sz="2400" b="1">
                <a:solidFill>
                  <a:srgbClr val="BF8F2B"/>
                </a:solidFill>
                <a:latin typeface="Aptos"/>
              </a:rPr>
              <a:t>›  </a:t>
            </a:r>
            <a:r>
              <a:rPr sz="1320">
                <a:solidFill>
                  <a:srgbClr val="2C4039"/>
                </a:solidFill>
                <a:latin typeface="Aptos"/>
              </a:rPr>
              <a:t>Treat financial viability as a gateway, not an assumption.</a:t>
            </a:r>
          </a:p>
        </p:txBody>
      </p:sp>
      <p:sp>
        <p:nvSpPr>
          <p:cNvPr id="16" name="TextBox 15"/>
          <p:cNvSpPr txBox="1"/>
          <p:nvPr/>
        </p:nvSpPr>
        <p:spPr>
          <a:xfrm>
            <a:off x="6903720" y="5230368"/>
            <a:ext cx="1188720" cy="310896"/>
          </a:xfrm>
          <a:prstGeom prst="rect">
            <a:avLst/>
          </a:prstGeom>
          <a:noFill/>
        </p:spPr>
        <p:txBody>
          <a:bodyPr wrap="square" lIns="0" tIns="0" rIns="0" bIns="0" anchor="t">
            <a:spAutoFit/>
          </a:bodyPr>
          <a:lstStyle/>
          <a:p>
            <a:pPr algn="ctr"/>
            <a:r>
              <a:rPr sz="2200" b="1">
                <a:solidFill>
                  <a:srgbClr val="2E6452"/>
                </a:solidFill>
                <a:latin typeface="Aptos"/>
              </a:rPr>
              <a:t>$6.1m</a:t>
            </a:r>
          </a:p>
        </p:txBody>
      </p:sp>
      <p:sp>
        <p:nvSpPr>
          <p:cNvPr id="17" name="TextBox 16"/>
          <p:cNvSpPr txBox="1"/>
          <p:nvPr/>
        </p:nvSpPr>
        <p:spPr>
          <a:xfrm>
            <a:off x="6903720" y="5541264"/>
            <a:ext cx="1188720" cy="402336"/>
          </a:xfrm>
          <a:prstGeom prst="rect">
            <a:avLst/>
          </a:prstGeom>
          <a:noFill/>
        </p:spPr>
        <p:txBody>
          <a:bodyPr wrap="square" lIns="0" tIns="0" rIns="0" bIns="0" anchor="t">
            <a:spAutoFit/>
          </a:bodyPr>
          <a:lstStyle/>
          <a:p>
            <a:pPr algn="ctr"/>
            <a:r>
              <a:rPr sz="850" b="0">
                <a:solidFill>
                  <a:srgbClr val="6B7670"/>
                </a:solidFill>
                <a:latin typeface="Aptos"/>
              </a:rPr>
              <a:t>historic transition
estimate</a:t>
            </a:r>
          </a:p>
        </p:txBody>
      </p:sp>
      <p:sp>
        <p:nvSpPr>
          <p:cNvPr id="18" name="TextBox 17"/>
          <p:cNvSpPr txBox="1"/>
          <p:nvPr/>
        </p:nvSpPr>
        <p:spPr>
          <a:xfrm>
            <a:off x="8366760" y="5230368"/>
            <a:ext cx="1417320" cy="310896"/>
          </a:xfrm>
          <a:prstGeom prst="rect">
            <a:avLst/>
          </a:prstGeom>
          <a:noFill/>
        </p:spPr>
        <p:txBody>
          <a:bodyPr wrap="square" lIns="0" tIns="0" rIns="0" bIns="0" anchor="t">
            <a:spAutoFit/>
          </a:bodyPr>
          <a:lstStyle/>
          <a:p>
            <a:pPr algn="ctr"/>
            <a:r>
              <a:rPr sz="2200" b="1">
                <a:solidFill>
                  <a:srgbClr val="2E6452"/>
                </a:solidFill>
                <a:latin typeface="Aptos"/>
              </a:rPr>
              <a:t>$2.8m</a:t>
            </a:r>
          </a:p>
        </p:txBody>
      </p:sp>
      <p:sp>
        <p:nvSpPr>
          <p:cNvPr id="19" name="TextBox 18"/>
          <p:cNvSpPr txBox="1"/>
          <p:nvPr/>
        </p:nvSpPr>
        <p:spPr>
          <a:xfrm>
            <a:off x="8366760" y="5541264"/>
            <a:ext cx="1417320" cy="402336"/>
          </a:xfrm>
          <a:prstGeom prst="rect">
            <a:avLst/>
          </a:prstGeom>
          <a:noFill/>
        </p:spPr>
        <p:txBody>
          <a:bodyPr wrap="square" lIns="0" tIns="0" rIns="0" bIns="0" anchor="t">
            <a:spAutoFit/>
          </a:bodyPr>
          <a:lstStyle/>
          <a:p>
            <a:pPr algn="ctr"/>
            <a:r>
              <a:rPr sz="850" b="0">
                <a:solidFill>
                  <a:srgbClr val="6B7670"/>
                </a:solidFill>
                <a:latin typeface="Aptos"/>
              </a:rPr>
              <a:t>historic year-seven
efficiencies</a:t>
            </a:r>
          </a:p>
        </p:txBody>
      </p:sp>
      <p:sp>
        <p:nvSpPr>
          <p:cNvPr id="20" name="TextBox 19"/>
          <p:cNvSpPr txBox="1"/>
          <p:nvPr/>
        </p:nvSpPr>
        <p:spPr>
          <a:xfrm>
            <a:off x="9829800" y="5230368"/>
            <a:ext cx="1280160" cy="310896"/>
          </a:xfrm>
          <a:prstGeom prst="rect">
            <a:avLst/>
          </a:prstGeom>
          <a:noFill/>
        </p:spPr>
        <p:txBody>
          <a:bodyPr wrap="square" lIns="0" tIns="0" rIns="0" bIns="0" anchor="t">
            <a:spAutoFit/>
          </a:bodyPr>
          <a:lstStyle/>
          <a:p>
            <a:pPr algn="ctr"/>
            <a:r>
              <a:rPr sz="2200" b="1">
                <a:solidFill>
                  <a:srgbClr val="2E6452"/>
                </a:solidFill>
                <a:latin typeface="Aptos"/>
              </a:rPr>
              <a:t>2027</a:t>
            </a:r>
          </a:p>
        </p:txBody>
      </p:sp>
      <p:sp>
        <p:nvSpPr>
          <p:cNvPr id="21" name="TextBox 20"/>
          <p:cNvSpPr txBox="1"/>
          <p:nvPr/>
        </p:nvSpPr>
        <p:spPr>
          <a:xfrm>
            <a:off x="9829800" y="5541264"/>
            <a:ext cx="1280160" cy="402336"/>
          </a:xfrm>
          <a:prstGeom prst="rect">
            <a:avLst/>
          </a:prstGeom>
          <a:noFill/>
        </p:spPr>
        <p:txBody>
          <a:bodyPr wrap="square" lIns="0" tIns="0" rIns="0" bIns="0" anchor="t">
            <a:spAutoFit/>
          </a:bodyPr>
          <a:lstStyle/>
          <a:p>
            <a:pPr algn="ctr"/>
            <a:r>
              <a:rPr sz="950" b="0">
                <a:solidFill>
                  <a:srgbClr val="6B7670"/>
                </a:solidFill>
                <a:latin typeface="Aptos"/>
              </a:rPr>
              <a:t>new evidence
required</a:t>
            </a:r>
          </a:p>
        </p:txBody>
      </p:sp>
    </p:spTree>
    <p:extLst>
      <p:ext uri="{BB962C8B-B14F-4D97-AF65-F5344CB8AC3E}">
        <p14:creationId xmlns:p14="http://schemas.microsoft.com/office/powerpoint/2010/main" val="2185275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658368" y="502920"/>
            <a:ext cx="10972800" cy="5440680"/>
          </a:xfrm>
          <a:prstGeom prst="rect">
            <a:avLst/>
          </a:prstGeom>
          <a:solidFill>
            <a:srgbClr val="FDFB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658368"/>
            <a:ext cx="10515600" cy="384048"/>
          </a:xfrm>
          <a:prstGeom prst="rect">
            <a:avLst/>
          </a:prstGeom>
          <a:noFill/>
        </p:spPr>
        <p:txBody>
          <a:bodyPr wrap="square" lIns="45720" rIns="45720" anchor="t">
            <a:spAutoFit/>
          </a:bodyPr>
          <a:lstStyle/>
          <a:p>
            <a:pPr algn="l"/>
            <a:r>
              <a:rPr sz="2800" b="1">
                <a:solidFill>
                  <a:srgbClr val="18473A"/>
                </a:solidFill>
                <a:latin typeface="Aptos Display"/>
              </a:rPr>
              <a:t>Theme 5: Detailed design and council control</a:t>
            </a:r>
          </a:p>
        </p:txBody>
      </p:sp>
      <p:sp>
        <p:nvSpPr>
          <p:cNvPr id="5" name="TextBox 4"/>
          <p:cNvSpPr txBox="1"/>
          <p:nvPr/>
        </p:nvSpPr>
        <p:spPr>
          <a:xfrm>
            <a:off x="841248" y="1124712"/>
            <a:ext cx="9784080" cy="274320"/>
          </a:xfrm>
          <a:prstGeom prst="rect">
            <a:avLst/>
          </a:prstGeom>
          <a:noFill/>
        </p:spPr>
        <p:txBody>
          <a:bodyPr wrap="square" lIns="45720" rIns="45720" anchor="t">
            <a:spAutoFit/>
          </a:bodyPr>
          <a:lstStyle/>
          <a:p>
            <a:pPr algn="l"/>
            <a:r>
              <a:rPr sz="1350" b="1">
                <a:solidFill>
                  <a:srgbClr val="6B7670"/>
                </a:solidFill>
                <a:latin typeface="Aptos"/>
              </a:rPr>
              <a:t>The proposal asks for a council-led process, supported by independent evidence and MCERT capacity.</a:t>
            </a:r>
          </a:p>
        </p:txBody>
      </p:sp>
      <p:sp>
        <p:nvSpPr>
          <p:cNvPr id="6" name="Rounded Rectangle 5"/>
          <p:cNvSpPr/>
          <p:nvPr/>
        </p:nvSpPr>
        <p:spPr>
          <a:xfrm>
            <a:off x="914400" y="1572768"/>
            <a:ext cx="5212080" cy="2331720"/>
          </a:xfrm>
          <a:prstGeom prst="roundRect">
            <a:avLst/>
          </a:prstGeom>
          <a:solidFill>
            <a:srgbClr val="E2EEEA"/>
          </a:solidFill>
          <a:ln>
            <a:solidFill>
              <a:srgbClr val="D5E3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05840" y="1609344"/>
            <a:ext cx="502920" cy="731520"/>
          </a:xfrm>
          <a:prstGeom prst="rect">
            <a:avLst/>
          </a:prstGeom>
          <a:noFill/>
        </p:spPr>
        <p:txBody>
          <a:bodyPr wrap="square" lIns="0" tIns="0" rIns="0" bIns="0" anchor="t">
            <a:spAutoFit/>
          </a:bodyPr>
          <a:lstStyle/>
          <a:p>
            <a:pPr algn="l"/>
            <a:r>
              <a:rPr sz="4200" b="1">
                <a:solidFill>
                  <a:srgbClr val="2E6452"/>
                </a:solidFill>
                <a:latin typeface="Aptos Display"/>
              </a:rPr>
              <a:t>“</a:t>
            </a:r>
          </a:p>
        </p:txBody>
      </p:sp>
      <p:sp>
        <p:nvSpPr>
          <p:cNvPr id="8" name="TextBox 7"/>
          <p:cNvSpPr txBox="1"/>
          <p:nvPr/>
        </p:nvSpPr>
        <p:spPr>
          <a:xfrm>
            <a:off x="1481328" y="1700784"/>
            <a:ext cx="4407408" cy="2057400"/>
          </a:xfrm>
          <a:prstGeom prst="rect">
            <a:avLst/>
          </a:prstGeom>
          <a:noFill/>
        </p:spPr>
        <p:txBody>
          <a:bodyPr wrap="square" lIns="201168" tIns="164592" rIns="164592" bIns="91440">
            <a:normAutofit/>
          </a:bodyPr>
          <a:lstStyle/>
          <a:p>
            <a:pPr>
              <a:spcAft>
                <a:spcPts val="400"/>
              </a:spcAft>
            </a:pPr>
            <a:r>
              <a:rPr sz="900" b="1">
                <a:solidFill>
                  <a:srgbClr val="2E6452"/>
                </a:solidFill>
                <a:latin typeface="Aptos"/>
              </a:rPr>
              <a:t>FROM THE DRAFT PROPOSAL</a:t>
            </a:r>
          </a:p>
          <a:p>
            <a:pPr>
              <a:spcAft>
                <a:spcPts val="800"/>
              </a:spcAft>
            </a:pPr>
            <a:r>
              <a:rPr sz="1300" b="0">
                <a:solidFill>
                  <a:srgbClr val="2C4039"/>
                </a:solidFill>
                <a:latin typeface="Aptos"/>
              </a:rPr>
              <a:t>“The participating councils would lead the detailed-design process and retain all decisions on the structure and key features of the model.”</a:t>
            </a:r>
          </a:p>
          <a:p>
            <a:pPr>
              <a:spcAft>
                <a:spcPts val="800"/>
              </a:spcAft>
            </a:pPr>
            <a:r>
              <a:rPr sz="1300" b="0">
                <a:solidFill>
                  <a:srgbClr val="2C4039"/>
                </a:solidFill>
                <a:latin typeface="Aptos"/>
              </a:rPr>
              <a:t>“MCERT would be requested to resource and coordinate the independent technical evidence, modelling and legislative support required.”</a:t>
            </a:r>
          </a:p>
        </p:txBody>
      </p:sp>
      <p:sp>
        <p:nvSpPr>
          <p:cNvPr id="9" name="Rounded Rectangle 8"/>
          <p:cNvSpPr/>
          <p:nvPr/>
        </p:nvSpPr>
        <p:spPr>
          <a:xfrm>
            <a:off x="914400" y="5449824"/>
            <a:ext cx="5212080" cy="329184"/>
          </a:xfrm>
          <a:prstGeom prst="roundRect">
            <a:avLst/>
          </a:prstGeom>
          <a:solidFill>
            <a:srgbClr val="F9EFD9"/>
          </a:solidFill>
          <a:ln>
            <a:solidFill>
              <a:srgbClr val="E7D5B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24128" y="5522976"/>
            <a:ext cx="5010912" cy="164592"/>
          </a:xfrm>
          <a:prstGeom prst="rect">
            <a:avLst/>
          </a:prstGeom>
          <a:noFill/>
        </p:spPr>
        <p:txBody>
          <a:bodyPr wrap="square" lIns="0" tIns="0" rIns="0" bIns="0" anchor="t">
            <a:spAutoFit/>
          </a:bodyPr>
          <a:lstStyle/>
          <a:p>
            <a:pPr algn="l"/>
            <a:r>
              <a:rPr sz="770" b="1">
                <a:solidFill>
                  <a:srgbClr val="6B7670"/>
                </a:solidFill>
                <a:latin typeface="Aptos"/>
              </a:rPr>
              <a:t>Chapters: How the Region Has Approached Head Start | Evidence Base and Detailed Design | Annex One</a:t>
            </a:r>
          </a:p>
        </p:txBody>
      </p:sp>
      <p:sp>
        <p:nvSpPr>
          <p:cNvPr id="11" name="Rectangle 10"/>
          <p:cNvSpPr/>
          <p:nvPr/>
        </p:nvSpPr>
        <p:spPr>
          <a:xfrm>
            <a:off x="6601968" y="1536192"/>
            <a:ext cx="16459" cy="4206240"/>
          </a:xfrm>
          <a:prstGeom prst="rect">
            <a:avLst/>
          </a:prstGeom>
          <a:solidFill>
            <a:srgbClr val="D2BF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6382512" y="1645920"/>
            <a:ext cx="941832" cy="941832"/>
          </a:xfrm>
          <a:prstGeom prst="ellipse">
            <a:avLst/>
          </a:prstGeom>
          <a:solidFill>
            <a:srgbClr val="1847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592824" y="1828800"/>
            <a:ext cx="512064" cy="384048"/>
          </a:xfrm>
          <a:prstGeom prst="rect">
            <a:avLst/>
          </a:prstGeom>
          <a:noFill/>
        </p:spPr>
        <p:txBody>
          <a:bodyPr wrap="square" lIns="0" tIns="0" rIns="0" bIns="0" anchor="t">
            <a:spAutoFit/>
          </a:bodyPr>
          <a:lstStyle/>
          <a:p>
            <a:pPr algn="ctr"/>
            <a:r>
              <a:rPr sz="2400" b="1">
                <a:solidFill>
                  <a:srgbClr val="FFFFFF"/>
                </a:solidFill>
                <a:latin typeface="Aptos"/>
              </a:rPr>
              <a:t>5</a:t>
            </a:r>
          </a:p>
        </p:txBody>
      </p:sp>
      <p:sp>
        <p:nvSpPr>
          <p:cNvPr id="14" name="TextBox 13"/>
          <p:cNvSpPr txBox="1"/>
          <p:nvPr/>
        </p:nvSpPr>
        <p:spPr>
          <a:xfrm>
            <a:off x="7571231" y="1810512"/>
            <a:ext cx="3840480" cy="420624"/>
          </a:xfrm>
          <a:prstGeom prst="rect">
            <a:avLst/>
          </a:prstGeom>
          <a:noFill/>
        </p:spPr>
        <p:txBody>
          <a:bodyPr wrap="square" lIns="45720" rIns="45720" anchor="t">
            <a:spAutoFit/>
          </a:bodyPr>
          <a:lstStyle/>
          <a:p>
            <a:pPr algn="l"/>
            <a:r>
              <a:rPr sz="2200" b="1">
                <a:solidFill>
                  <a:srgbClr val="18473A"/>
                </a:solidFill>
                <a:latin typeface="Aptos Display"/>
              </a:rPr>
              <a:t>How the next phase works</a:t>
            </a:r>
          </a:p>
        </p:txBody>
      </p:sp>
      <p:sp>
        <p:nvSpPr>
          <p:cNvPr id="15" name="TextBox 14"/>
          <p:cNvSpPr txBox="1"/>
          <p:nvPr/>
        </p:nvSpPr>
        <p:spPr>
          <a:xfrm>
            <a:off x="6903720" y="2615184"/>
            <a:ext cx="4343400" cy="2194560"/>
          </a:xfrm>
          <a:prstGeom prst="rect">
            <a:avLst/>
          </a:prstGeom>
          <a:noFill/>
        </p:spPr>
        <p:txBody>
          <a:bodyPr wrap="square" tIns="0" rIns="0" bIns="0">
            <a:spAutoFit/>
          </a:bodyPr>
          <a:lstStyle/>
          <a:p>
            <a:pPr>
              <a:spcAft>
                <a:spcPts val="800"/>
              </a:spcAft>
            </a:pPr>
            <a:r>
              <a:rPr sz="2400" b="1">
                <a:solidFill>
                  <a:srgbClr val="BF8F2B"/>
                </a:solidFill>
                <a:latin typeface="Aptos"/>
              </a:rPr>
              <a:t>›  </a:t>
            </a:r>
            <a:r>
              <a:rPr sz="1320">
                <a:solidFill>
                  <a:srgbClr val="2C4039"/>
                </a:solidFill>
                <a:latin typeface="Aptos"/>
              </a:rPr>
              <a:t>Five concurrent workstreams would run from September 2026 to March 2027.</a:t>
            </a:r>
          </a:p>
          <a:p>
            <a:pPr>
              <a:spcAft>
                <a:spcPts val="800"/>
              </a:spcAft>
            </a:pPr>
            <a:r>
              <a:rPr sz="2400" b="1">
                <a:solidFill>
                  <a:srgbClr val="BF8F2B"/>
                </a:solidFill>
                <a:latin typeface="Aptos"/>
              </a:rPr>
              <a:t>›  </a:t>
            </a:r>
            <a:r>
              <a:rPr sz="1320">
                <a:solidFill>
                  <a:srgbClr val="2C4039"/>
                </a:solidFill>
                <a:latin typeface="Aptos"/>
              </a:rPr>
              <a:t>Councils set the design principles, test assumptions and make formal decisions.</a:t>
            </a:r>
          </a:p>
          <a:p>
            <a:pPr>
              <a:spcAft>
                <a:spcPts val="800"/>
              </a:spcAft>
            </a:pPr>
            <a:r>
              <a:rPr sz="2400" b="1">
                <a:solidFill>
                  <a:srgbClr val="BF8F2B"/>
                </a:solidFill>
                <a:latin typeface="Aptos"/>
              </a:rPr>
              <a:t>›  </a:t>
            </a:r>
            <a:r>
              <a:rPr sz="1320">
                <a:solidFill>
                  <a:srgbClr val="2C4039"/>
                </a:solidFill>
                <a:latin typeface="Aptos"/>
              </a:rPr>
              <a:t>MCERT resources the evidence base, with community consultation before final council decisions.</a:t>
            </a:r>
          </a:p>
        </p:txBody>
      </p:sp>
      <p:sp>
        <p:nvSpPr>
          <p:cNvPr id="16" name="TextBox 15"/>
          <p:cNvSpPr txBox="1"/>
          <p:nvPr/>
        </p:nvSpPr>
        <p:spPr>
          <a:xfrm>
            <a:off x="6903720" y="5230368"/>
            <a:ext cx="1188720" cy="310896"/>
          </a:xfrm>
          <a:prstGeom prst="rect">
            <a:avLst/>
          </a:prstGeom>
          <a:noFill/>
        </p:spPr>
        <p:txBody>
          <a:bodyPr wrap="square" lIns="0" tIns="0" rIns="0" bIns="0" anchor="t">
            <a:spAutoFit/>
          </a:bodyPr>
          <a:lstStyle/>
          <a:p>
            <a:pPr algn="ctr"/>
            <a:r>
              <a:rPr sz="2200" b="1">
                <a:solidFill>
                  <a:srgbClr val="2E6452"/>
                </a:solidFill>
                <a:latin typeface="Aptos"/>
              </a:rPr>
              <a:t>5</a:t>
            </a:r>
          </a:p>
        </p:txBody>
      </p:sp>
      <p:sp>
        <p:nvSpPr>
          <p:cNvPr id="17" name="TextBox 16"/>
          <p:cNvSpPr txBox="1"/>
          <p:nvPr/>
        </p:nvSpPr>
        <p:spPr>
          <a:xfrm>
            <a:off x="6903720" y="5541264"/>
            <a:ext cx="1188720" cy="402336"/>
          </a:xfrm>
          <a:prstGeom prst="rect">
            <a:avLst/>
          </a:prstGeom>
          <a:noFill/>
        </p:spPr>
        <p:txBody>
          <a:bodyPr wrap="square" lIns="0" tIns="0" rIns="0" bIns="0" anchor="t">
            <a:spAutoFit/>
          </a:bodyPr>
          <a:lstStyle/>
          <a:p>
            <a:pPr algn="ctr"/>
            <a:r>
              <a:rPr sz="950" b="0">
                <a:solidFill>
                  <a:srgbClr val="6B7670"/>
                </a:solidFill>
                <a:latin typeface="Aptos"/>
              </a:rPr>
              <a:t>workstreams</a:t>
            </a:r>
          </a:p>
        </p:txBody>
      </p:sp>
      <p:sp>
        <p:nvSpPr>
          <p:cNvPr id="18" name="TextBox 17"/>
          <p:cNvSpPr txBox="1"/>
          <p:nvPr/>
        </p:nvSpPr>
        <p:spPr>
          <a:xfrm>
            <a:off x="8366760" y="5230368"/>
            <a:ext cx="1417320" cy="310896"/>
          </a:xfrm>
          <a:prstGeom prst="rect">
            <a:avLst/>
          </a:prstGeom>
          <a:noFill/>
        </p:spPr>
        <p:txBody>
          <a:bodyPr wrap="square" lIns="0" tIns="0" rIns="0" bIns="0" anchor="t">
            <a:spAutoFit/>
          </a:bodyPr>
          <a:lstStyle/>
          <a:p>
            <a:pPr algn="ctr"/>
            <a:r>
              <a:rPr sz="2200" b="1">
                <a:solidFill>
                  <a:srgbClr val="2E6452"/>
                </a:solidFill>
                <a:latin typeface="Aptos"/>
              </a:rPr>
              <a:t>6w</a:t>
            </a:r>
          </a:p>
        </p:txBody>
      </p:sp>
      <p:sp>
        <p:nvSpPr>
          <p:cNvPr id="19" name="TextBox 18"/>
          <p:cNvSpPr txBox="1"/>
          <p:nvPr/>
        </p:nvSpPr>
        <p:spPr>
          <a:xfrm>
            <a:off x="8366760" y="5541264"/>
            <a:ext cx="1417320" cy="402336"/>
          </a:xfrm>
          <a:prstGeom prst="rect">
            <a:avLst/>
          </a:prstGeom>
          <a:noFill/>
        </p:spPr>
        <p:txBody>
          <a:bodyPr wrap="square" lIns="0" tIns="0" rIns="0" bIns="0" anchor="t">
            <a:spAutoFit/>
          </a:bodyPr>
          <a:lstStyle/>
          <a:p>
            <a:pPr algn="ctr"/>
            <a:r>
              <a:rPr sz="950" b="0">
                <a:solidFill>
                  <a:srgbClr val="6B7670"/>
                </a:solidFill>
                <a:latin typeface="Aptos"/>
              </a:rPr>
              <a:t>community
consultation</a:t>
            </a:r>
          </a:p>
        </p:txBody>
      </p:sp>
      <p:sp>
        <p:nvSpPr>
          <p:cNvPr id="20" name="TextBox 19"/>
          <p:cNvSpPr txBox="1"/>
          <p:nvPr/>
        </p:nvSpPr>
        <p:spPr>
          <a:xfrm>
            <a:off x="9829800" y="5230368"/>
            <a:ext cx="1280160" cy="310896"/>
          </a:xfrm>
          <a:prstGeom prst="rect">
            <a:avLst/>
          </a:prstGeom>
          <a:noFill/>
        </p:spPr>
        <p:txBody>
          <a:bodyPr wrap="square" lIns="0" tIns="0" rIns="0" bIns="0" anchor="t">
            <a:spAutoFit/>
          </a:bodyPr>
          <a:lstStyle/>
          <a:p>
            <a:pPr algn="ctr"/>
            <a:r>
              <a:rPr sz="1700" b="1">
                <a:solidFill>
                  <a:srgbClr val="2E6452"/>
                </a:solidFill>
                <a:latin typeface="Aptos"/>
              </a:rPr>
              <a:t>Mar 2027</a:t>
            </a:r>
          </a:p>
        </p:txBody>
      </p:sp>
      <p:sp>
        <p:nvSpPr>
          <p:cNvPr id="21" name="TextBox 20"/>
          <p:cNvSpPr txBox="1"/>
          <p:nvPr/>
        </p:nvSpPr>
        <p:spPr>
          <a:xfrm>
            <a:off x="9829800" y="5541264"/>
            <a:ext cx="1280160" cy="402336"/>
          </a:xfrm>
          <a:prstGeom prst="rect">
            <a:avLst/>
          </a:prstGeom>
          <a:noFill/>
        </p:spPr>
        <p:txBody>
          <a:bodyPr wrap="square" lIns="0" tIns="0" rIns="0" bIns="0" anchor="t">
            <a:spAutoFit/>
          </a:bodyPr>
          <a:lstStyle/>
          <a:p>
            <a:pPr algn="ctr"/>
            <a:r>
              <a:rPr sz="850" b="0">
                <a:solidFill>
                  <a:srgbClr val="6B7670"/>
                </a:solidFill>
                <a:latin typeface="Aptos"/>
              </a:rPr>
              <a:t>final council
decisions</a:t>
            </a:r>
          </a:p>
        </p:txBody>
      </p:sp>
    </p:spTree>
    <p:extLst>
      <p:ext uri="{BB962C8B-B14F-4D97-AF65-F5344CB8AC3E}">
        <p14:creationId xmlns:p14="http://schemas.microsoft.com/office/powerpoint/2010/main" val="3611157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658368" y="502920"/>
            <a:ext cx="10972800" cy="5440680"/>
          </a:xfrm>
          <a:prstGeom prst="rect">
            <a:avLst/>
          </a:prstGeom>
          <a:solidFill>
            <a:srgbClr val="FDFB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658368"/>
            <a:ext cx="10515600" cy="384048"/>
          </a:xfrm>
          <a:prstGeom prst="rect">
            <a:avLst/>
          </a:prstGeom>
          <a:noFill/>
        </p:spPr>
        <p:txBody>
          <a:bodyPr wrap="square" lIns="45720" rIns="45720" anchor="t">
            <a:spAutoFit/>
          </a:bodyPr>
          <a:lstStyle/>
          <a:p>
            <a:pPr algn="l"/>
            <a:r>
              <a:rPr sz="2800" b="1">
                <a:solidFill>
                  <a:srgbClr val="18473A"/>
                </a:solidFill>
                <a:latin typeface="Aptos Display"/>
              </a:rPr>
              <a:t>Theme 6: Partnership, entities and transition</a:t>
            </a:r>
          </a:p>
        </p:txBody>
      </p:sp>
      <p:sp>
        <p:nvSpPr>
          <p:cNvPr id="5" name="TextBox 4"/>
          <p:cNvSpPr txBox="1"/>
          <p:nvPr/>
        </p:nvSpPr>
        <p:spPr>
          <a:xfrm>
            <a:off x="841248" y="1124712"/>
            <a:ext cx="9784080" cy="274320"/>
          </a:xfrm>
          <a:prstGeom prst="rect">
            <a:avLst/>
          </a:prstGeom>
          <a:noFill/>
        </p:spPr>
        <p:txBody>
          <a:bodyPr wrap="square" lIns="45720" rIns="45720" anchor="t">
            <a:spAutoFit/>
          </a:bodyPr>
          <a:lstStyle/>
          <a:p>
            <a:pPr algn="l"/>
            <a:r>
              <a:rPr sz="1350" b="1">
                <a:solidFill>
                  <a:srgbClr val="6B7670"/>
                </a:solidFill>
                <a:latin typeface="Aptos"/>
              </a:rPr>
              <a:t>Reform must strengthen relationships, align regional entities and protect statutory delivery.</a:t>
            </a:r>
          </a:p>
        </p:txBody>
      </p:sp>
      <p:sp>
        <p:nvSpPr>
          <p:cNvPr id="6" name="Rounded Rectangle 5"/>
          <p:cNvSpPr/>
          <p:nvPr/>
        </p:nvSpPr>
        <p:spPr>
          <a:xfrm>
            <a:off x="914400" y="1572768"/>
            <a:ext cx="5212080" cy="2331720"/>
          </a:xfrm>
          <a:prstGeom prst="roundRect">
            <a:avLst/>
          </a:prstGeom>
          <a:solidFill>
            <a:srgbClr val="E2EEEA"/>
          </a:solidFill>
          <a:ln>
            <a:solidFill>
              <a:srgbClr val="D5E3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05840" y="1609344"/>
            <a:ext cx="502920" cy="731520"/>
          </a:xfrm>
          <a:prstGeom prst="rect">
            <a:avLst/>
          </a:prstGeom>
          <a:noFill/>
        </p:spPr>
        <p:txBody>
          <a:bodyPr wrap="square" lIns="0" tIns="0" rIns="0" bIns="0" anchor="t">
            <a:spAutoFit/>
          </a:bodyPr>
          <a:lstStyle/>
          <a:p>
            <a:pPr algn="l"/>
            <a:r>
              <a:rPr sz="4200" b="1">
                <a:solidFill>
                  <a:srgbClr val="2E6452"/>
                </a:solidFill>
                <a:latin typeface="Aptos Display"/>
              </a:rPr>
              <a:t>“</a:t>
            </a:r>
          </a:p>
        </p:txBody>
      </p:sp>
      <p:sp>
        <p:nvSpPr>
          <p:cNvPr id="8" name="TextBox 7"/>
          <p:cNvSpPr txBox="1"/>
          <p:nvPr/>
        </p:nvSpPr>
        <p:spPr>
          <a:xfrm>
            <a:off x="1481328" y="1700784"/>
            <a:ext cx="4407408" cy="2057400"/>
          </a:xfrm>
          <a:prstGeom prst="rect">
            <a:avLst/>
          </a:prstGeom>
          <a:noFill/>
        </p:spPr>
        <p:txBody>
          <a:bodyPr wrap="square" lIns="201168" tIns="164592" rIns="164592" bIns="91440" anchor="t">
            <a:normAutofit/>
          </a:bodyPr>
          <a:lstStyle/>
          <a:p>
            <a:pPr>
              <a:spcAft>
                <a:spcPts val="400"/>
              </a:spcAft>
            </a:pPr>
            <a:r>
              <a:rPr sz="900" b="1">
                <a:solidFill>
                  <a:srgbClr val="2E6452"/>
                </a:solidFill>
                <a:latin typeface="Aptos"/>
              </a:rPr>
              <a:t>FROM THE DRAFT PROPOSAL</a:t>
            </a:r>
          </a:p>
          <a:p>
            <a:pPr>
              <a:spcAft>
                <a:spcPts val="800"/>
              </a:spcAft>
            </a:pPr>
            <a:r>
              <a:rPr sz="1300" b="0">
                <a:solidFill>
                  <a:srgbClr val="2C4039"/>
                </a:solidFill>
                <a:latin typeface="Aptos"/>
              </a:rPr>
              <a:t>“</a:t>
            </a:r>
            <a:r>
              <a:rPr sz="1300" b="0" err="1">
                <a:solidFill>
                  <a:srgbClr val="2C4039"/>
                </a:solidFill>
                <a:latin typeface="Aptos"/>
              </a:rPr>
              <a:t>Poutini</a:t>
            </a:r>
            <a:r>
              <a:rPr sz="1300" b="0">
                <a:solidFill>
                  <a:srgbClr val="2C4039"/>
                </a:solidFill>
                <a:latin typeface="Aptos"/>
              </a:rPr>
              <a:t> Ngāi Tahu support progressing to the next phase provided detailed design is collaborative and existing partnership arrangements are </a:t>
            </a:r>
            <a:r>
              <a:rPr lang="en-US" sz="1300">
                <a:solidFill>
                  <a:srgbClr val="2C4039"/>
                </a:solidFill>
                <a:latin typeface="Aptos"/>
              </a:rPr>
              <a:t>used as an opportunity to be</a:t>
            </a:r>
            <a:r>
              <a:rPr sz="1300" b="0">
                <a:solidFill>
                  <a:srgbClr val="2C4039"/>
                </a:solidFill>
                <a:latin typeface="Aptos"/>
              </a:rPr>
              <a:t> strengthened.”</a:t>
            </a:r>
          </a:p>
          <a:p>
            <a:pPr>
              <a:spcAft>
                <a:spcPts val="800"/>
              </a:spcAft>
            </a:pPr>
            <a:r>
              <a:rPr sz="1300" b="0">
                <a:solidFill>
                  <a:srgbClr val="2C4039"/>
                </a:solidFill>
                <a:latin typeface="Aptos"/>
              </a:rPr>
              <a:t>“Continuity of essential services and statutory functions would be a core requirement of the detailed design and transition </a:t>
            </a:r>
            <a:r>
              <a:rPr sz="1300" b="0" err="1">
                <a:solidFill>
                  <a:srgbClr val="2C4039"/>
                </a:solidFill>
                <a:latin typeface="Aptos"/>
              </a:rPr>
              <a:t>programme</a:t>
            </a:r>
            <a:r>
              <a:rPr sz="1300" b="0">
                <a:solidFill>
                  <a:srgbClr val="2C4039"/>
                </a:solidFill>
                <a:latin typeface="Aptos"/>
              </a:rPr>
              <a:t>.”</a:t>
            </a:r>
          </a:p>
        </p:txBody>
      </p:sp>
      <p:sp>
        <p:nvSpPr>
          <p:cNvPr id="9" name="Rounded Rectangle 8"/>
          <p:cNvSpPr/>
          <p:nvPr/>
        </p:nvSpPr>
        <p:spPr>
          <a:xfrm>
            <a:off x="914400" y="5449824"/>
            <a:ext cx="5212080" cy="329184"/>
          </a:xfrm>
          <a:prstGeom prst="roundRect">
            <a:avLst/>
          </a:prstGeom>
          <a:solidFill>
            <a:srgbClr val="F9EFD9"/>
          </a:solidFill>
          <a:ln>
            <a:solidFill>
              <a:srgbClr val="E7D5B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24128" y="5522976"/>
            <a:ext cx="5010912" cy="164592"/>
          </a:xfrm>
          <a:prstGeom prst="rect">
            <a:avLst/>
          </a:prstGeom>
          <a:noFill/>
        </p:spPr>
        <p:txBody>
          <a:bodyPr wrap="square" lIns="0" tIns="0" rIns="0" bIns="0" anchor="t">
            <a:spAutoFit/>
          </a:bodyPr>
          <a:lstStyle/>
          <a:p>
            <a:pPr algn="l"/>
            <a:r>
              <a:rPr sz="770" b="1">
                <a:solidFill>
                  <a:srgbClr val="6B7670"/>
                </a:solidFill>
                <a:latin typeface="Aptos"/>
              </a:rPr>
              <a:t>Chapters: Poutini Ngāi Tahu Partnership | Regional Entities Workstream | Annex One Cross-Cutting Requirements</a:t>
            </a:r>
          </a:p>
        </p:txBody>
      </p:sp>
      <p:sp>
        <p:nvSpPr>
          <p:cNvPr id="11" name="Rectangle 10"/>
          <p:cNvSpPr/>
          <p:nvPr/>
        </p:nvSpPr>
        <p:spPr>
          <a:xfrm>
            <a:off x="6601968" y="1536192"/>
            <a:ext cx="16459" cy="4206240"/>
          </a:xfrm>
          <a:prstGeom prst="rect">
            <a:avLst/>
          </a:prstGeom>
          <a:solidFill>
            <a:srgbClr val="D2BF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6382512" y="1645920"/>
            <a:ext cx="941832" cy="941832"/>
          </a:xfrm>
          <a:prstGeom prst="ellipse">
            <a:avLst/>
          </a:prstGeom>
          <a:solidFill>
            <a:srgbClr val="3F66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592824" y="1828800"/>
            <a:ext cx="512064" cy="384048"/>
          </a:xfrm>
          <a:prstGeom prst="rect">
            <a:avLst/>
          </a:prstGeom>
          <a:noFill/>
        </p:spPr>
        <p:txBody>
          <a:bodyPr wrap="square" lIns="0" tIns="0" rIns="0" bIns="0" anchor="t">
            <a:spAutoFit/>
          </a:bodyPr>
          <a:lstStyle/>
          <a:p>
            <a:pPr algn="ctr"/>
            <a:r>
              <a:rPr sz="2400" b="1">
                <a:solidFill>
                  <a:srgbClr val="FFFFFF"/>
                </a:solidFill>
                <a:latin typeface="Aptos"/>
              </a:rPr>
              <a:t>6</a:t>
            </a:r>
          </a:p>
        </p:txBody>
      </p:sp>
      <p:sp>
        <p:nvSpPr>
          <p:cNvPr id="14" name="TextBox 13"/>
          <p:cNvSpPr txBox="1"/>
          <p:nvPr/>
        </p:nvSpPr>
        <p:spPr>
          <a:xfrm>
            <a:off x="7571231" y="1810512"/>
            <a:ext cx="3840480" cy="420624"/>
          </a:xfrm>
          <a:prstGeom prst="rect">
            <a:avLst/>
          </a:prstGeom>
          <a:noFill/>
        </p:spPr>
        <p:txBody>
          <a:bodyPr wrap="square" lIns="45720" rIns="45720" anchor="t">
            <a:spAutoFit/>
          </a:bodyPr>
          <a:lstStyle/>
          <a:p>
            <a:pPr algn="l"/>
            <a:r>
              <a:rPr sz="2200" b="1">
                <a:solidFill>
                  <a:srgbClr val="18473A"/>
                </a:solidFill>
                <a:latin typeface="Aptos Display"/>
              </a:rPr>
              <a:t>Non-negotiables</a:t>
            </a:r>
          </a:p>
        </p:txBody>
      </p:sp>
      <p:sp>
        <p:nvSpPr>
          <p:cNvPr id="15" name="TextBox 14"/>
          <p:cNvSpPr txBox="1"/>
          <p:nvPr/>
        </p:nvSpPr>
        <p:spPr>
          <a:xfrm>
            <a:off x="6903720" y="2615184"/>
            <a:ext cx="4343400" cy="1919500"/>
          </a:xfrm>
          <a:prstGeom prst="rect">
            <a:avLst/>
          </a:prstGeom>
          <a:noFill/>
        </p:spPr>
        <p:txBody>
          <a:bodyPr wrap="square" lIns="91440" tIns="0" rIns="0" bIns="0" anchor="t">
            <a:spAutoFit/>
          </a:bodyPr>
          <a:lstStyle/>
          <a:p>
            <a:pPr>
              <a:spcAft>
                <a:spcPts val="800"/>
              </a:spcAft>
            </a:pPr>
            <a:r>
              <a:rPr sz="2400" b="1">
                <a:solidFill>
                  <a:srgbClr val="BF8F2B"/>
                </a:solidFill>
                <a:latin typeface="Aptos"/>
              </a:rPr>
              <a:t>›  </a:t>
            </a:r>
            <a:r>
              <a:rPr sz="1300">
                <a:solidFill>
                  <a:srgbClr val="2C4039"/>
                </a:solidFill>
                <a:latin typeface="Aptos"/>
              </a:rPr>
              <a:t>Use existing </a:t>
            </a:r>
            <a:r>
              <a:rPr sz="1300" err="1">
                <a:solidFill>
                  <a:srgbClr val="2C4039"/>
                </a:solidFill>
                <a:latin typeface="Aptos"/>
              </a:rPr>
              <a:t>Poutini</a:t>
            </a:r>
            <a:r>
              <a:rPr sz="1300">
                <a:solidFill>
                  <a:srgbClr val="2C4039"/>
                </a:solidFill>
                <a:latin typeface="Aptos"/>
              </a:rPr>
              <a:t> Ngāi Tahu partnership arrangements as a baseline to strengthen future arrangements.</a:t>
            </a:r>
          </a:p>
          <a:p>
            <a:pPr>
              <a:spcAft>
                <a:spcPts val="800"/>
              </a:spcAft>
            </a:pPr>
            <a:r>
              <a:rPr sz="2400" b="1">
                <a:solidFill>
                  <a:srgbClr val="BF8F2B"/>
                </a:solidFill>
                <a:latin typeface="Aptos"/>
              </a:rPr>
              <a:t>›  </a:t>
            </a:r>
            <a:r>
              <a:rPr sz="1320">
                <a:solidFill>
                  <a:srgbClr val="2C4039"/>
                </a:solidFill>
                <a:latin typeface="Aptos"/>
              </a:rPr>
              <a:t>Assess the future relationship with Development West Coast, CCOs and regional entities.</a:t>
            </a:r>
          </a:p>
          <a:p>
            <a:pPr>
              <a:spcAft>
                <a:spcPts val="800"/>
              </a:spcAft>
            </a:pPr>
            <a:r>
              <a:rPr sz="2400" b="1">
                <a:solidFill>
                  <a:srgbClr val="BF8F2B"/>
                </a:solidFill>
                <a:latin typeface="Aptos"/>
              </a:rPr>
              <a:t>›  </a:t>
            </a:r>
            <a:r>
              <a:rPr sz="1300">
                <a:solidFill>
                  <a:srgbClr val="2C4039"/>
                </a:solidFill>
                <a:latin typeface="Aptos"/>
              </a:rPr>
              <a:t>Protect statutory continuity </a:t>
            </a:r>
            <a:r>
              <a:rPr lang="en-US" sz="1300">
                <a:solidFill>
                  <a:srgbClr val="2C4039"/>
                </a:solidFill>
                <a:latin typeface="Aptos"/>
              </a:rPr>
              <a:t>(business as usual to continue)</a:t>
            </a:r>
            <a:endParaRPr sz="1300">
              <a:solidFill>
                <a:srgbClr val="2C4039"/>
              </a:solidFill>
              <a:latin typeface="Aptos"/>
            </a:endParaRPr>
          </a:p>
        </p:txBody>
      </p:sp>
    </p:spTree>
    <p:extLst>
      <p:ext uri="{BB962C8B-B14F-4D97-AF65-F5344CB8AC3E}">
        <p14:creationId xmlns:p14="http://schemas.microsoft.com/office/powerpoint/2010/main" val="1634796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719088B-C945-FFB8-2623-05B750A02C1F}"/>
              </a:ext>
            </a:extLst>
          </p:cNvPr>
          <p:cNvSpPr>
            <a:spLocks noGrp="1"/>
          </p:cNvSpPr>
          <p:nvPr>
            <p:ph type="title"/>
          </p:nvPr>
        </p:nvSpPr>
        <p:spPr>
          <a:xfrm>
            <a:off x="838200" y="713312"/>
            <a:ext cx="4038600" cy="5431376"/>
          </a:xfrm>
        </p:spPr>
        <p:txBody>
          <a:bodyPr>
            <a:normAutofit/>
          </a:bodyPr>
          <a:lstStyle/>
          <a:p>
            <a:r>
              <a:rPr lang="en-NZ" dirty="0"/>
              <a:t>Now what?</a:t>
            </a:r>
          </a:p>
        </p:txBody>
      </p:sp>
      <p:sp>
        <p:nvSpPr>
          <p:cNvPr id="3" name="Content Placeholder 2">
            <a:extLst>
              <a:ext uri="{FF2B5EF4-FFF2-40B4-BE49-F238E27FC236}">
                <a16:creationId xmlns:a16="http://schemas.microsoft.com/office/drawing/2014/main" id="{CEE35951-B9F5-6724-9BA0-A122FAAA519A}"/>
              </a:ext>
            </a:extLst>
          </p:cNvPr>
          <p:cNvSpPr>
            <a:spLocks noGrp="1"/>
          </p:cNvSpPr>
          <p:nvPr>
            <p:ph idx="1"/>
          </p:nvPr>
        </p:nvSpPr>
        <p:spPr>
          <a:xfrm>
            <a:off x="6095999" y="713313"/>
            <a:ext cx="5257801" cy="5431376"/>
          </a:xfrm>
        </p:spPr>
        <p:txBody>
          <a:bodyPr anchor="ctr">
            <a:normAutofit/>
          </a:bodyPr>
          <a:lstStyle/>
          <a:p>
            <a:r>
              <a:rPr lang="en-NZ" sz="2000"/>
              <a:t>Monday 3</a:t>
            </a:r>
            <a:r>
              <a:rPr lang="en-NZ" sz="2000" baseline="30000"/>
              <a:t>rd</a:t>
            </a:r>
            <a:r>
              <a:rPr lang="en-NZ" sz="2000"/>
              <a:t> August – Three District Councils will decide to proceed into Head Start or enter Back Stop process</a:t>
            </a:r>
          </a:p>
          <a:p>
            <a:r>
              <a:rPr lang="en-NZ" sz="2000"/>
              <a:t>Tuesday 4th August – West Coast Regional Council will decide whether to submit a letter of support for the proposal.</a:t>
            </a:r>
          </a:p>
          <a:p>
            <a:r>
              <a:rPr lang="en-NZ" sz="2000"/>
              <a:t>There is a significant workload required for detailed design phase.</a:t>
            </a:r>
          </a:p>
          <a:p>
            <a:r>
              <a:rPr lang="en-NZ" sz="2000"/>
              <a:t>MCERT Officials will inform Councils of outcome as soon as practical including what support/resource can be provided by the Government.</a:t>
            </a:r>
          </a:p>
          <a:p>
            <a:r>
              <a:rPr lang="en-NZ" sz="2000"/>
              <a:t>If Councils choose to not adopt the proposal then backstop process will be put in place. </a:t>
            </a:r>
          </a:p>
        </p:txBody>
      </p:sp>
    </p:spTree>
    <p:extLst>
      <p:ext uri="{BB962C8B-B14F-4D97-AF65-F5344CB8AC3E}">
        <p14:creationId xmlns:p14="http://schemas.microsoft.com/office/powerpoint/2010/main" val="1703023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DD318-A275-00E1-4919-BE53331C403C}"/>
              </a:ext>
            </a:extLst>
          </p:cNvPr>
          <p:cNvSpPr>
            <a:spLocks noGrp="1"/>
          </p:cNvSpPr>
          <p:nvPr>
            <p:ph type="title"/>
          </p:nvPr>
        </p:nvSpPr>
        <p:spPr>
          <a:xfrm>
            <a:off x="1121229" y="2186668"/>
            <a:ext cx="10515600" cy="1325563"/>
          </a:xfrm>
        </p:spPr>
        <p:txBody>
          <a:bodyPr/>
          <a:lstStyle/>
          <a:p>
            <a:pPr algn="ctr"/>
            <a:r>
              <a:rPr lang="en-NZ" dirty="0"/>
              <a:t>Open to Questions, clarifications and </a:t>
            </a:r>
            <a:r>
              <a:rPr lang="en-NZ"/>
              <a:t>commentary on the Outline Proposal</a:t>
            </a:r>
          </a:p>
        </p:txBody>
      </p:sp>
    </p:spTree>
    <p:extLst>
      <p:ext uri="{BB962C8B-B14F-4D97-AF65-F5344CB8AC3E}">
        <p14:creationId xmlns:p14="http://schemas.microsoft.com/office/powerpoint/2010/main" val="2416152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35B21DF-A3AB-A20D-C89F-8D7BD53E7BDE}"/>
              </a:ext>
            </a:extLst>
          </p:cNvPr>
          <p:cNvSpPr>
            <a:spLocks noGrp="1"/>
          </p:cNvSpPr>
          <p:nvPr>
            <p:ph type="title"/>
          </p:nvPr>
        </p:nvSpPr>
        <p:spPr>
          <a:xfrm>
            <a:off x="1137036" y="548640"/>
            <a:ext cx="9543405" cy="1188720"/>
          </a:xfrm>
        </p:spPr>
        <p:txBody>
          <a:bodyPr>
            <a:normAutofit/>
          </a:bodyPr>
          <a:lstStyle/>
          <a:p>
            <a:r>
              <a:rPr lang="en-NZ">
                <a:solidFill>
                  <a:schemeClr val="tx1">
                    <a:lumMod val="85000"/>
                    <a:lumOff val="15000"/>
                  </a:schemeClr>
                </a:solidFill>
              </a:rPr>
              <a:t>Agenda</a:t>
            </a:r>
          </a:p>
        </p:txBody>
      </p:sp>
      <p:sp>
        <p:nvSpPr>
          <p:cNvPr id="3" name="Content Placeholder 2">
            <a:extLst>
              <a:ext uri="{FF2B5EF4-FFF2-40B4-BE49-F238E27FC236}">
                <a16:creationId xmlns:a16="http://schemas.microsoft.com/office/drawing/2014/main" id="{24A105C6-B8F2-0EAD-2B6E-C25934C13DDB}"/>
              </a:ext>
            </a:extLst>
          </p:cNvPr>
          <p:cNvSpPr>
            <a:spLocks noGrp="1"/>
          </p:cNvSpPr>
          <p:nvPr>
            <p:ph idx="1"/>
          </p:nvPr>
        </p:nvSpPr>
        <p:spPr>
          <a:xfrm>
            <a:off x="1957987" y="2431765"/>
            <a:ext cx="8276026" cy="3320031"/>
          </a:xfrm>
        </p:spPr>
        <p:txBody>
          <a:bodyPr anchor="ctr">
            <a:normAutofit/>
          </a:bodyPr>
          <a:lstStyle/>
          <a:p>
            <a:pPr marL="514350" indent="-514350">
              <a:buFont typeface="+mj-lt"/>
              <a:buAutoNum type="arabicPeriod"/>
            </a:pPr>
            <a:r>
              <a:rPr lang="en-NZ" sz="1600">
                <a:solidFill>
                  <a:schemeClr val="tx1">
                    <a:lumMod val="85000"/>
                    <a:lumOff val="15000"/>
                  </a:schemeClr>
                </a:solidFill>
              </a:rPr>
              <a:t>Open and introductions – Setting the scene</a:t>
            </a:r>
          </a:p>
          <a:p>
            <a:pPr marL="514350" indent="-514350">
              <a:buFont typeface="+mj-lt"/>
              <a:buAutoNum type="arabicPeriod"/>
            </a:pPr>
            <a:r>
              <a:rPr lang="en-NZ" sz="1600">
                <a:solidFill>
                  <a:schemeClr val="tx1">
                    <a:lumMod val="85000"/>
                    <a:lumOff val="15000"/>
                  </a:schemeClr>
                </a:solidFill>
              </a:rPr>
              <a:t>Background/recap</a:t>
            </a:r>
          </a:p>
          <a:p>
            <a:pPr marL="514350" indent="-514350">
              <a:buFont typeface="+mj-lt"/>
              <a:buAutoNum type="arabicPeriod"/>
            </a:pPr>
            <a:r>
              <a:rPr lang="en-NZ" sz="1600">
                <a:solidFill>
                  <a:schemeClr val="tx1">
                    <a:lumMod val="85000"/>
                    <a:lumOff val="15000"/>
                  </a:schemeClr>
                </a:solidFill>
              </a:rPr>
              <a:t>Headstart </a:t>
            </a:r>
          </a:p>
          <a:p>
            <a:pPr marL="971550" lvl="1" indent="-514350">
              <a:buFont typeface="+mj-lt"/>
              <a:buAutoNum type="romanUcPeriod"/>
            </a:pPr>
            <a:r>
              <a:rPr lang="en-NZ" sz="1600">
                <a:solidFill>
                  <a:schemeClr val="tx1">
                    <a:lumMod val="85000"/>
                    <a:lumOff val="15000"/>
                  </a:schemeClr>
                </a:solidFill>
              </a:rPr>
              <a:t>Criteria</a:t>
            </a:r>
          </a:p>
          <a:p>
            <a:pPr marL="971550" lvl="1" indent="-514350">
              <a:buFont typeface="+mj-lt"/>
              <a:buAutoNum type="romanUcPeriod"/>
            </a:pPr>
            <a:r>
              <a:rPr lang="en-NZ" sz="1600">
                <a:solidFill>
                  <a:schemeClr val="tx1">
                    <a:lumMod val="85000"/>
                    <a:lumOff val="15000"/>
                  </a:schemeClr>
                </a:solidFill>
              </a:rPr>
              <a:t>Backstop </a:t>
            </a:r>
          </a:p>
          <a:p>
            <a:pPr marL="514350" indent="-514350">
              <a:buFont typeface="+mj-lt"/>
              <a:buAutoNum type="arabicPeriod"/>
            </a:pPr>
            <a:r>
              <a:rPr lang="en-NZ" sz="1600">
                <a:solidFill>
                  <a:schemeClr val="tx1">
                    <a:lumMod val="85000"/>
                    <a:lumOff val="15000"/>
                  </a:schemeClr>
                </a:solidFill>
              </a:rPr>
              <a:t>West Coast process for headstart </a:t>
            </a:r>
          </a:p>
          <a:p>
            <a:pPr marL="514350" indent="-514350">
              <a:buFont typeface="+mj-lt"/>
              <a:buAutoNum type="arabicPeriod"/>
            </a:pPr>
            <a:r>
              <a:rPr lang="en-NZ" sz="1600">
                <a:solidFill>
                  <a:schemeClr val="tx1">
                    <a:lumMod val="85000"/>
                    <a:lumOff val="15000"/>
                  </a:schemeClr>
                </a:solidFill>
              </a:rPr>
              <a:t>Engagement report </a:t>
            </a:r>
          </a:p>
          <a:p>
            <a:pPr marL="514350" indent="-514350">
              <a:buFont typeface="+mj-lt"/>
              <a:buAutoNum type="arabicPeriod"/>
            </a:pPr>
            <a:r>
              <a:rPr lang="en-NZ" sz="1600">
                <a:solidFill>
                  <a:schemeClr val="tx1">
                    <a:lumMod val="85000"/>
                    <a:lumOff val="15000"/>
                  </a:schemeClr>
                </a:solidFill>
              </a:rPr>
              <a:t>Proposal </a:t>
            </a:r>
          </a:p>
          <a:p>
            <a:pPr marL="514350" indent="-514350">
              <a:buFont typeface="+mj-lt"/>
              <a:buAutoNum type="arabicPeriod"/>
            </a:pPr>
            <a:r>
              <a:rPr lang="en-NZ" sz="1600">
                <a:solidFill>
                  <a:schemeClr val="tx1">
                    <a:lumMod val="85000"/>
                    <a:lumOff val="15000"/>
                  </a:schemeClr>
                </a:solidFill>
              </a:rPr>
              <a:t>So now what?</a:t>
            </a:r>
          </a:p>
          <a:p>
            <a:pPr marL="514350" indent="-514350">
              <a:buFont typeface="+mj-lt"/>
              <a:buAutoNum type="arabicPeriod"/>
            </a:pPr>
            <a:r>
              <a:rPr lang="en-NZ" sz="1600">
                <a:solidFill>
                  <a:schemeClr val="tx1">
                    <a:lumMod val="85000"/>
                    <a:lumOff val="15000"/>
                  </a:schemeClr>
                </a:solidFill>
              </a:rPr>
              <a:t>Q &amp; A 30 mins</a:t>
            </a:r>
          </a:p>
          <a:p>
            <a:endParaRPr lang="en-NZ" sz="160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8259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4FBDE75-399F-CA97-6205-7EE25549464A}"/>
              </a:ext>
            </a:extLst>
          </p:cNvPr>
          <p:cNvSpPr>
            <a:spLocks noGrp="1"/>
          </p:cNvSpPr>
          <p:nvPr>
            <p:ph type="title"/>
          </p:nvPr>
        </p:nvSpPr>
        <p:spPr>
          <a:xfrm>
            <a:off x="1137036" y="548640"/>
            <a:ext cx="9543405" cy="1188720"/>
          </a:xfrm>
        </p:spPr>
        <p:txBody>
          <a:bodyPr>
            <a:normAutofit/>
          </a:bodyPr>
          <a:lstStyle/>
          <a:p>
            <a:r>
              <a:rPr lang="en-NZ">
                <a:solidFill>
                  <a:schemeClr val="tx1">
                    <a:lumMod val="85000"/>
                    <a:lumOff val="15000"/>
                  </a:schemeClr>
                </a:solidFill>
              </a:rPr>
              <a:t>Setting the scene</a:t>
            </a:r>
          </a:p>
        </p:txBody>
      </p:sp>
      <p:sp>
        <p:nvSpPr>
          <p:cNvPr id="3" name="Content Placeholder 2">
            <a:extLst>
              <a:ext uri="{FF2B5EF4-FFF2-40B4-BE49-F238E27FC236}">
                <a16:creationId xmlns:a16="http://schemas.microsoft.com/office/drawing/2014/main" id="{4F5F0B53-3653-71B1-3D39-142E3778EF75}"/>
              </a:ext>
            </a:extLst>
          </p:cNvPr>
          <p:cNvSpPr>
            <a:spLocks noGrp="1"/>
          </p:cNvSpPr>
          <p:nvPr>
            <p:ph idx="1"/>
          </p:nvPr>
        </p:nvSpPr>
        <p:spPr>
          <a:xfrm>
            <a:off x="1957987" y="2431765"/>
            <a:ext cx="8276026" cy="3320031"/>
          </a:xfrm>
        </p:spPr>
        <p:txBody>
          <a:bodyPr anchor="ctr">
            <a:normAutofit fontScale="92500" lnSpcReduction="20000"/>
          </a:bodyPr>
          <a:lstStyle/>
          <a:p>
            <a:r>
              <a:rPr lang="en-NZ" sz="1600" dirty="0">
                <a:solidFill>
                  <a:schemeClr val="tx1">
                    <a:lumMod val="85000"/>
                    <a:lumOff val="15000"/>
                  </a:schemeClr>
                </a:solidFill>
              </a:rPr>
              <a:t>Welcome and introduction</a:t>
            </a:r>
          </a:p>
          <a:p>
            <a:pPr marL="0" indent="0">
              <a:buNone/>
            </a:pPr>
            <a:endParaRPr lang="en-NZ" sz="1600" dirty="0">
              <a:solidFill>
                <a:schemeClr val="tx1">
                  <a:lumMod val="85000"/>
                  <a:lumOff val="15000"/>
                </a:schemeClr>
              </a:solidFill>
            </a:endParaRPr>
          </a:p>
          <a:p>
            <a:r>
              <a:rPr lang="en-NZ" sz="1600" dirty="0">
                <a:solidFill>
                  <a:schemeClr val="tx1">
                    <a:lumMod val="85000"/>
                    <a:lumOff val="15000"/>
                  </a:schemeClr>
                </a:solidFill>
              </a:rPr>
              <a:t>The purpose of todays workshop </a:t>
            </a:r>
            <a:r>
              <a:rPr lang="en-NZ" sz="1600" b="1" u="sng" dirty="0">
                <a:solidFill>
                  <a:schemeClr val="tx1">
                    <a:lumMod val="85000"/>
                    <a:lumOff val="15000"/>
                  </a:schemeClr>
                </a:solidFill>
              </a:rPr>
              <a:t>is</a:t>
            </a:r>
            <a:r>
              <a:rPr lang="en-NZ" sz="1600" dirty="0">
                <a:solidFill>
                  <a:schemeClr val="tx1">
                    <a:lumMod val="85000"/>
                    <a:lumOff val="15000"/>
                  </a:schemeClr>
                </a:solidFill>
              </a:rPr>
              <a:t> to:</a:t>
            </a:r>
          </a:p>
          <a:p>
            <a:pPr lvl="1"/>
            <a:r>
              <a:rPr lang="en-NZ" sz="1600">
                <a:solidFill>
                  <a:schemeClr val="tx1">
                    <a:lumMod val="85000"/>
                    <a:lumOff val="15000"/>
                  </a:schemeClr>
                </a:solidFill>
              </a:rPr>
              <a:t>Answer questions, provide clarification and seek commentary on the outline proposal.</a:t>
            </a:r>
          </a:p>
          <a:p>
            <a:pPr lvl="1"/>
            <a:endParaRPr lang="en-NZ" sz="1600" dirty="0">
              <a:solidFill>
                <a:schemeClr val="tx1">
                  <a:lumMod val="85000"/>
                  <a:lumOff val="15000"/>
                </a:schemeClr>
              </a:solidFill>
            </a:endParaRPr>
          </a:p>
          <a:p>
            <a:r>
              <a:rPr lang="en-NZ" sz="1600" dirty="0">
                <a:solidFill>
                  <a:schemeClr val="tx1">
                    <a:lumMod val="85000"/>
                    <a:lumOff val="15000"/>
                  </a:schemeClr>
                </a:solidFill>
              </a:rPr>
              <a:t>The purpose of todays workshop is </a:t>
            </a:r>
            <a:r>
              <a:rPr lang="en-NZ" sz="1600" b="1" u="sng" dirty="0">
                <a:solidFill>
                  <a:schemeClr val="tx1">
                    <a:lumMod val="85000"/>
                    <a:lumOff val="15000"/>
                  </a:schemeClr>
                </a:solidFill>
              </a:rPr>
              <a:t>not</a:t>
            </a:r>
            <a:r>
              <a:rPr lang="en-NZ" sz="1600" dirty="0">
                <a:solidFill>
                  <a:schemeClr val="tx1">
                    <a:lumMod val="85000"/>
                    <a:lumOff val="15000"/>
                  </a:schemeClr>
                </a:solidFill>
              </a:rPr>
              <a:t> to:</a:t>
            </a:r>
          </a:p>
          <a:p>
            <a:pPr lvl="1"/>
            <a:r>
              <a:rPr lang="en-NZ" sz="1600" dirty="0">
                <a:solidFill>
                  <a:schemeClr val="tx1">
                    <a:lumMod val="85000"/>
                    <a:lumOff val="15000"/>
                  </a:schemeClr>
                </a:solidFill>
              </a:rPr>
              <a:t>Debate if the Council wishes to proceed or not (that’s next weeks Council meeting)</a:t>
            </a:r>
          </a:p>
          <a:p>
            <a:pPr marL="457200" lvl="1" indent="0">
              <a:buNone/>
            </a:pPr>
            <a:endParaRPr lang="en-NZ" sz="1600" dirty="0">
              <a:solidFill>
                <a:schemeClr val="tx1">
                  <a:lumMod val="85000"/>
                  <a:lumOff val="15000"/>
                </a:schemeClr>
              </a:solidFill>
            </a:endParaRPr>
          </a:p>
          <a:p>
            <a:r>
              <a:rPr lang="en-NZ" sz="1600" dirty="0">
                <a:solidFill>
                  <a:schemeClr val="tx1">
                    <a:lumMod val="85000"/>
                    <a:lumOff val="15000"/>
                  </a:schemeClr>
                </a:solidFill>
              </a:rPr>
              <a:t>Time is tight (total 1.5 hours) and this identical presentation is going to all West Coast Councils today and regional council on Tuesday 28th July.</a:t>
            </a:r>
          </a:p>
          <a:p>
            <a:endParaRPr lang="en-NZ" sz="1600" dirty="0">
              <a:solidFill>
                <a:schemeClr val="tx1">
                  <a:lumMod val="85000"/>
                  <a:lumOff val="15000"/>
                </a:schemeClr>
              </a:solidFill>
            </a:endParaRPr>
          </a:p>
          <a:p>
            <a:r>
              <a:rPr lang="en-NZ" sz="1600" b="1" u="sng" dirty="0">
                <a:solidFill>
                  <a:schemeClr val="tx1">
                    <a:lumMod val="85000"/>
                    <a:lumOff val="15000"/>
                  </a:schemeClr>
                </a:solidFill>
              </a:rPr>
              <a:t>Please note: </a:t>
            </a:r>
            <a:r>
              <a:rPr lang="en-NZ" sz="1600" dirty="0">
                <a:solidFill>
                  <a:schemeClr val="tx1">
                    <a:lumMod val="85000"/>
                    <a:lumOff val="15000"/>
                  </a:schemeClr>
                </a:solidFill>
              </a:rPr>
              <a:t>There will not be an ability to change the proposal at the Council meetings when the Councils are choosing to adopt the proposal or not. </a:t>
            </a:r>
            <a:endParaRPr lang="en-NZ" sz="1600" b="1" u="sng" dirty="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7641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BC9A950-5B1F-1E5B-9222-A5711613178E}"/>
              </a:ext>
            </a:extLst>
          </p:cNvPr>
          <p:cNvSpPr>
            <a:spLocks noGrp="1"/>
          </p:cNvSpPr>
          <p:nvPr>
            <p:ph type="title"/>
          </p:nvPr>
        </p:nvSpPr>
        <p:spPr>
          <a:xfrm>
            <a:off x="1137036" y="548640"/>
            <a:ext cx="9543405" cy="1188720"/>
          </a:xfrm>
        </p:spPr>
        <p:txBody>
          <a:bodyPr>
            <a:normAutofit/>
          </a:bodyPr>
          <a:lstStyle/>
          <a:p>
            <a:r>
              <a:rPr lang="en-NZ">
                <a:solidFill>
                  <a:schemeClr val="tx1">
                    <a:lumMod val="85000"/>
                    <a:lumOff val="15000"/>
                  </a:schemeClr>
                </a:solidFill>
              </a:rPr>
              <a:t>Background/recap</a:t>
            </a:r>
          </a:p>
        </p:txBody>
      </p:sp>
      <p:sp>
        <p:nvSpPr>
          <p:cNvPr id="3" name="Content Placeholder 2">
            <a:extLst>
              <a:ext uri="{FF2B5EF4-FFF2-40B4-BE49-F238E27FC236}">
                <a16:creationId xmlns:a16="http://schemas.microsoft.com/office/drawing/2014/main" id="{60F68EAA-30D6-3059-7EE7-32E20543DB04}"/>
              </a:ext>
            </a:extLst>
          </p:cNvPr>
          <p:cNvSpPr>
            <a:spLocks noGrp="1"/>
          </p:cNvSpPr>
          <p:nvPr>
            <p:ph idx="1"/>
          </p:nvPr>
        </p:nvSpPr>
        <p:spPr>
          <a:xfrm>
            <a:off x="1957987" y="2431765"/>
            <a:ext cx="8276026" cy="3320031"/>
          </a:xfrm>
        </p:spPr>
        <p:txBody>
          <a:bodyPr anchor="ctr">
            <a:normAutofit/>
          </a:bodyPr>
          <a:lstStyle/>
          <a:p>
            <a:pPr fontAlgn="t"/>
            <a:r>
              <a:rPr lang="en-NZ" sz="1300" b="1" dirty="0">
                <a:solidFill>
                  <a:schemeClr val="tx1">
                    <a:lumMod val="85000"/>
                    <a:lumOff val="15000"/>
                  </a:schemeClr>
                </a:solidFill>
              </a:rPr>
              <a:t>Resource Management Act (RMA) reform has been the primary catalyst for wider local government reform</a:t>
            </a:r>
          </a:p>
          <a:p>
            <a:pPr fontAlgn="t"/>
            <a:r>
              <a:rPr lang="en-NZ" sz="1300" b="1" dirty="0">
                <a:solidFill>
                  <a:schemeClr val="tx1">
                    <a:lumMod val="85000"/>
                    <a:lumOff val="15000"/>
                  </a:schemeClr>
                </a:solidFill>
              </a:rPr>
              <a:t>The reform programme recognises that existing local government structures can be fragmented and duplicative</a:t>
            </a:r>
            <a:r>
              <a:rPr lang="en-NZ" sz="1300" dirty="0">
                <a:solidFill>
                  <a:schemeClr val="tx1">
                    <a:lumMod val="85000"/>
                    <a:lumOff val="15000"/>
                  </a:schemeClr>
                </a:solidFill>
              </a:rPr>
              <a:t>, </a:t>
            </a:r>
          </a:p>
          <a:p>
            <a:pPr fontAlgn="t"/>
            <a:r>
              <a:rPr lang="en-NZ" sz="1300" b="1" dirty="0">
                <a:solidFill>
                  <a:schemeClr val="tx1">
                    <a:lumMod val="85000"/>
                    <a:lumOff val="15000"/>
                  </a:schemeClr>
                </a:solidFill>
              </a:rPr>
              <a:t>The proposed replacement of the RMA significantly changes planning and resource management responsibilities</a:t>
            </a:r>
            <a:r>
              <a:rPr lang="en-NZ" sz="1300" dirty="0">
                <a:solidFill>
                  <a:schemeClr val="tx1">
                    <a:lumMod val="85000"/>
                    <a:lumOff val="15000"/>
                  </a:schemeClr>
                </a:solidFill>
              </a:rPr>
              <a:t>, </a:t>
            </a:r>
          </a:p>
          <a:p>
            <a:pPr fontAlgn="t"/>
            <a:r>
              <a:rPr lang="en-NZ" sz="1300" b="1" dirty="0">
                <a:solidFill>
                  <a:schemeClr val="tx1">
                    <a:lumMod val="85000"/>
                    <a:lumOff val="15000"/>
                  </a:schemeClr>
                </a:solidFill>
              </a:rPr>
              <a:t>Alongside planning reform, the Government has been advancing broader system initiatives</a:t>
            </a:r>
            <a:r>
              <a:rPr lang="en-NZ" sz="1300" dirty="0">
                <a:solidFill>
                  <a:schemeClr val="tx1">
                    <a:lumMod val="85000"/>
                    <a:lumOff val="15000"/>
                  </a:schemeClr>
                </a:solidFill>
              </a:rPr>
              <a:t>, including Local Water Done Well, infrastructure funding reform, and City and Regional Deals, all aimed at improving service delivery and supporting regional growth</a:t>
            </a:r>
          </a:p>
          <a:p>
            <a:pPr fontAlgn="t"/>
            <a:r>
              <a:rPr lang="en-NZ" sz="1300" b="1" dirty="0">
                <a:solidFill>
                  <a:schemeClr val="tx1">
                    <a:lumMod val="85000"/>
                    <a:lumOff val="15000"/>
                  </a:schemeClr>
                </a:solidFill>
              </a:rPr>
              <a:t>Government signalling has consistently focused on simpler, more efficient local government arrangements</a:t>
            </a:r>
            <a:r>
              <a:rPr lang="en-NZ" sz="1300" dirty="0">
                <a:solidFill>
                  <a:schemeClr val="tx1">
                    <a:lumMod val="85000"/>
                    <a:lumOff val="15000"/>
                  </a:schemeClr>
                </a:solidFill>
              </a:rPr>
              <a:t>, with greater alignment between decision-making, infrastructure investment, environmental management, and community outcomes</a:t>
            </a:r>
          </a:p>
          <a:p>
            <a:pPr fontAlgn="t">
              <a:buNone/>
            </a:pPr>
            <a:r>
              <a:rPr lang="en-NZ" sz="1300" i="1" dirty="0">
                <a:solidFill>
                  <a:schemeClr val="tx1">
                    <a:lumMod val="85000"/>
                    <a:lumOff val="15000"/>
                  </a:schemeClr>
                </a:solidFill>
              </a:rPr>
              <a:t>	All Four West Coast Councils have to date submitted on “Simplifying Local Government”, indicated a willingness to participate in current “Head Start process” and through the Mayors, Chairs and Iwi Forum and Council workshops guided the working group</a:t>
            </a:r>
          </a:p>
          <a:p>
            <a:pPr fontAlgn="t">
              <a:buNone/>
            </a:pPr>
            <a:endParaRPr lang="en-NZ" sz="1300" dirty="0">
              <a:solidFill>
                <a:schemeClr val="tx1">
                  <a:lumMod val="85000"/>
                  <a:lumOff val="15000"/>
                </a:schemeClr>
              </a:solidFill>
            </a:endParaRPr>
          </a:p>
          <a:p>
            <a:pPr fontAlgn="t">
              <a:buNone/>
            </a:pPr>
            <a:endParaRPr lang="en-NZ" sz="1300" dirty="0">
              <a:solidFill>
                <a:schemeClr val="tx1">
                  <a:lumMod val="85000"/>
                  <a:lumOff val="15000"/>
                </a:schemeClr>
              </a:solidFill>
            </a:endParaRPr>
          </a:p>
          <a:p>
            <a:pPr fontAlgn="t">
              <a:buNone/>
            </a:pPr>
            <a:endParaRPr lang="en-NZ" sz="1300" b="1" dirty="0">
              <a:solidFill>
                <a:schemeClr val="tx1">
                  <a:lumMod val="85000"/>
                  <a:lumOff val="15000"/>
                </a:schemeClr>
              </a:solidFill>
            </a:endParaRPr>
          </a:p>
          <a:p>
            <a:pPr fontAlgn="t">
              <a:buNone/>
            </a:pPr>
            <a:endParaRPr lang="en-NZ" sz="1300" b="1" dirty="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8324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0C056E3-DEBC-A9D3-859E-6881B6623A20}"/>
              </a:ext>
            </a:extLst>
          </p:cNvPr>
          <p:cNvSpPr>
            <a:spLocks noGrp="1"/>
          </p:cNvSpPr>
          <p:nvPr>
            <p:ph type="title"/>
          </p:nvPr>
        </p:nvSpPr>
        <p:spPr>
          <a:xfrm>
            <a:off x="838200" y="609600"/>
            <a:ext cx="3739341" cy="1330839"/>
          </a:xfrm>
        </p:spPr>
        <p:txBody>
          <a:bodyPr>
            <a:normAutofit/>
          </a:bodyPr>
          <a:lstStyle/>
          <a:p>
            <a:r>
              <a:rPr lang="en-NZ" dirty="0"/>
              <a:t>Headstart – current process </a:t>
            </a:r>
          </a:p>
        </p:txBody>
      </p:sp>
      <p:sp>
        <p:nvSpPr>
          <p:cNvPr id="3" name="Content Placeholder 2">
            <a:extLst>
              <a:ext uri="{FF2B5EF4-FFF2-40B4-BE49-F238E27FC236}">
                <a16:creationId xmlns:a16="http://schemas.microsoft.com/office/drawing/2014/main" id="{BA38DE70-46E4-14E2-C44E-266E6AAAB502}"/>
              </a:ext>
            </a:extLst>
          </p:cNvPr>
          <p:cNvSpPr>
            <a:spLocks noGrp="1"/>
          </p:cNvSpPr>
          <p:nvPr>
            <p:ph idx="1"/>
          </p:nvPr>
        </p:nvSpPr>
        <p:spPr>
          <a:xfrm>
            <a:off x="862366" y="2194102"/>
            <a:ext cx="3427001" cy="3908586"/>
          </a:xfrm>
        </p:spPr>
        <p:txBody>
          <a:bodyPr>
            <a:normAutofit/>
          </a:bodyPr>
          <a:lstStyle/>
          <a:p>
            <a:pPr fontAlgn="t"/>
            <a:r>
              <a:rPr lang="en-NZ" sz="2000" b="1" dirty="0"/>
              <a:t>To accelerate reform and enable locally-led solutions, the Government introduced the ‘Head Start’ process</a:t>
            </a:r>
            <a:r>
              <a:rPr lang="en-NZ" sz="2000" dirty="0"/>
              <a:t>, inviting councils to proactively develop proposals for future governance arrangements before a central government-led approach is considered</a:t>
            </a:r>
          </a:p>
          <a:p>
            <a:pPr fontAlgn="t"/>
            <a:endParaRPr lang="en-NZ" sz="2000" dirty="0"/>
          </a:p>
          <a:p>
            <a:pPr lvl="1"/>
            <a:endParaRPr lang="en-NZ" sz="2000" dirty="0"/>
          </a:p>
        </p:txBody>
      </p:sp>
      <p:pic>
        <p:nvPicPr>
          <p:cNvPr id="10" name="Picture 9">
            <a:extLst>
              <a:ext uri="{FF2B5EF4-FFF2-40B4-BE49-F238E27FC236}">
                <a16:creationId xmlns:a16="http://schemas.microsoft.com/office/drawing/2014/main" id="{7BD2004B-497D-0EEA-1C14-AD2E8B457508}"/>
              </a:ext>
            </a:extLst>
          </p:cNvPr>
          <p:cNvPicPr>
            <a:picLocks noChangeAspect="1"/>
          </p:cNvPicPr>
          <p:nvPr/>
        </p:nvPicPr>
        <p:blipFill>
          <a:blip r:embed="rId3"/>
          <a:stretch>
            <a:fillRect/>
          </a:stretch>
        </p:blipFill>
        <p:spPr>
          <a:xfrm>
            <a:off x="4833255" y="1064546"/>
            <a:ext cx="7154694" cy="4847304"/>
          </a:xfrm>
          <a:prstGeom prst="rect">
            <a:avLst/>
          </a:prstGeom>
        </p:spPr>
      </p:pic>
    </p:spTree>
    <p:extLst>
      <p:ext uri="{BB962C8B-B14F-4D97-AF65-F5344CB8AC3E}">
        <p14:creationId xmlns:p14="http://schemas.microsoft.com/office/powerpoint/2010/main" val="2084884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pic>
        <p:nvPicPr>
          <p:cNvPr id="3" name="Picture 2" descr="A diagram of a schedule&#10;&#10;Description automatically generated">
            <a:extLst>
              <a:ext uri="{FF2B5EF4-FFF2-40B4-BE49-F238E27FC236}">
                <a16:creationId xmlns:a16="http://schemas.microsoft.com/office/drawing/2014/main" id="{422D2A8C-1F88-457D-E8FB-589139680C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356793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200E235-6F47-C0A3-2ECD-EB9361C97AC4}"/>
              </a:ext>
            </a:extLst>
          </p:cNvPr>
          <p:cNvSpPr>
            <a:spLocks noGrp="1"/>
          </p:cNvSpPr>
          <p:nvPr>
            <p:ph type="title"/>
          </p:nvPr>
        </p:nvSpPr>
        <p:spPr>
          <a:xfrm>
            <a:off x="773408" y="992094"/>
            <a:ext cx="3616913" cy="2795160"/>
          </a:xfrm>
        </p:spPr>
        <p:txBody>
          <a:bodyPr vert="horz" lIns="91440" tIns="45720" rIns="91440" bIns="45720" rtlCol="0" anchor="b">
            <a:normAutofit/>
          </a:bodyPr>
          <a:lstStyle/>
          <a:p>
            <a:pPr algn="ctr"/>
            <a:r>
              <a:rPr lang="en-US" kern="1200">
                <a:solidFill>
                  <a:schemeClr val="tx1"/>
                </a:solidFill>
                <a:latin typeface="+mj-lt"/>
                <a:ea typeface="+mj-ea"/>
                <a:cs typeface="+mj-cs"/>
              </a:rPr>
              <a:t>Engagement report</a:t>
            </a:r>
          </a:p>
        </p:txBody>
      </p:sp>
      <p:pic>
        <p:nvPicPr>
          <p:cNvPr id="6" name="Picture 5">
            <a:extLst>
              <a:ext uri="{FF2B5EF4-FFF2-40B4-BE49-F238E27FC236}">
                <a16:creationId xmlns:a16="http://schemas.microsoft.com/office/drawing/2014/main" id="{450EF74B-7753-5B91-49A0-FF4BD302C9AC}"/>
              </a:ext>
            </a:extLst>
          </p:cNvPr>
          <p:cNvPicPr>
            <a:picLocks noChangeAspect="1"/>
          </p:cNvPicPr>
          <p:nvPr/>
        </p:nvPicPr>
        <p:blipFill>
          <a:blip r:embed="rId2"/>
          <a:stretch>
            <a:fillRect/>
          </a:stretch>
        </p:blipFill>
        <p:spPr>
          <a:xfrm>
            <a:off x="6575494" y="345016"/>
            <a:ext cx="4024597" cy="6167967"/>
          </a:xfrm>
          <a:prstGeom prst="rect">
            <a:avLst/>
          </a:prstGeom>
        </p:spPr>
      </p:pic>
    </p:spTree>
    <p:extLst>
      <p:ext uri="{BB962C8B-B14F-4D97-AF65-F5344CB8AC3E}">
        <p14:creationId xmlns:p14="http://schemas.microsoft.com/office/powerpoint/2010/main" val="4089573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2E5D4C-A59C-AA22-A903-41529E3D3897}"/>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kern="1200">
                <a:solidFill>
                  <a:schemeClr val="tx1"/>
                </a:solidFill>
                <a:latin typeface="+mj-lt"/>
                <a:ea typeface="+mj-ea"/>
                <a:cs typeface="+mj-cs"/>
              </a:rPr>
              <a:t>Engagement report</a:t>
            </a:r>
          </a:p>
        </p:txBody>
      </p:sp>
      <p:pic>
        <p:nvPicPr>
          <p:cNvPr id="6" name="Picture 5">
            <a:extLst>
              <a:ext uri="{FF2B5EF4-FFF2-40B4-BE49-F238E27FC236}">
                <a16:creationId xmlns:a16="http://schemas.microsoft.com/office/drawing/2014/main" id="{84A66349-ECD9-EEAD-D4E3-4444710A3316}"/>
              </a:ext>
            </a:extLst>
          </p:cNvPr>
          <p:cNvPicPr>
            <a:picLocks noChangeAspect="1"/>
          </p:cNvPicPr>
          <p:nvPr/>
        </p:nvPicPr>
        <p:blipFill>
          <a:blip r:embed="rId2"/>
          <a:stretch>
            <a:fillRect/>
          </a:stretch>
        </p:blipFill>
        <p:spPr>
          <a:xfrm>
            <a:off x="529302" y="1882884"/>
            <a:ext cx="10964198" cy="4413091"/>
          </a:xfrm>
          <a:prstGeom prst="rect">
            <a:avLst/>
          </a:prstGeom>
        </p:spPr>
      </p:pic>
    </p:spTree>
    <p:extLst>
      <p:ext uri="{BB962C8B-B14F-4D97-AF65-F5344CB8AC3E}">
        <p14:creationId xmlns:p14="http://schemas.microsoft.com/office/powerpoint/2010/main" val="3897610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BDEE388-2138-2B71-8059-226F12B5460C}"/>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kern="1200">
                <a:solidFill>
                  <a:schemeClr val="tx1"/>
                </a:solidFill>
                <a:latin typeface="+mj-lt"/>
                <a:ea typeface="+mj-ea"/>
                <a:cs typeface="+mj-cs"/>
              </a:rPr>
              <a:t>Engagement report</a:t>
            </a:r>
          </a:p>
        </p:txBody>
      </p:sp>
      <p:pic>
        <p:nvPicPr>
          <p:cNvPr id="6" name="Picture 5">
            <a:extLst>
              <a:ext uri="{FF2B5EF4-FFF2-40B4-BE49-F238E27FC236}">
                <a16:creationId xmlns:a16="http://schemas.microsoft.com/office/drawing/2014/main" id="{4FDAC839-6FB5-395F-5182-9B470B10629A}"/>
              </a:ext>
            </a:extLst>
          </p:cNvPr>
          <p:cNvPicPr>
            <a:picLocks noChangeAspect="1"/>
          </p:cNvPicPr>
          <p:nvPr/>
        </p:nvPicPr>
        <p:blipFill>
          <a:blip r:embed="rId2"/>
          <a:stretch>
            <a:fillRect/>
          </a:stretch>
        </p:blipFill>
        <p:spPr>
          <a:xfrm>
            <a:off x="1073150" y="1311817"/>
            <a:ext cx="9607549" cy="5292457"/>
          </a:xfrm>
          <a:prstGeom prst="rect">
            <a:avLst/>
          </a:prstGeom>
        </p:spPr>
      </p:pic>
    </p:spTree>
    <p:extLst>
      <p:ext uri="{BB962C8B-B14F-4D97-AF65-F5344CB8AC3E}">
        <p14:creationId xmlns:p14="http://schemas.microsoft.com/office/powerpoint/2010/main" val="38781704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ubactivity xmlns="4f9c820c-e7e2-444d-97ee-45f2b3485c1d">Project Documents</Subactivity>
    <BusinessValue xmlns="4f9c820c-e7e2-444d-97ee-45f2b3485c1d" xsi:nil="true"/>
    <PRADateDisposal xmlns="4f9c820c-e7e2-444d-97ee-45f2b3485c1d" xsi:nil="true"/>
    <KeyWords xmlns="15ffb055-6eb4-45a1-bc20-bf2ac0d420da" xsi:nil="true"/>
    <SecurityClassification xmlns="15ffb055-6eb4-45a1-bc20-bf2ac0d420da" xsi:nil="true"/>
    <lcf76f155ced4ddcb4097134ff3c332f xmlns="833db2f7-72e9-4223-b029-672a886c842f">
      <Terms xmlns="http://schemas.microsoft.com/office/infopath/2007/PartnerControls"/>
    </lcf76f155ced4ddcb4097134ff3c332f>
    <PRADate3 xmlns="4f9c820c-e7e2-444d-97ee-45f2b3485c1d" xsi:nil="true"/>
    <PRAText5 xmlns="4f9c820c-e7e2-444d-97ee-45f2b3485c1d" xsi:nil="true"/>
    <Level2 xmlns="c91a514c-9034-4fa3-897a-8352025b26ed">NA</Level2>
    <Activity xmlns="4f9c820c-e7e2-444d-97ee-45f2b3485c1d">Infrastructure Projects</Activity>
    <TaxCatchAll xmlns="1d2260bb-e5e1-4aae-ad5a-a1ae2506082d" xsi:nil="true"/>
    <AggregationStatus xmlns="4f9c820c-e7e2-444d-97ee-45f2b3485c1d">Normal</AggregationStatus>
    <CategoryValue xmlns="4f9c820c-e7e2-444d-97ee-45f2b3485c1d">NA</CategoryValue>
    <PRADate2 xmlns="4f9c820c-e7e2-444d-97ee-45f2b3485c1d" xsi:nil="true"/>
    <OverrideLabel xmlns="acec8156-111b-42b4-a491-f07651161ab5" xsi:nil="true"/>
    <Case xmlns="4f9c820c-e7e2-444d-97ee-45f2b3485c1d">General</Case>
    <PRAText1 xmlns="4f9c820c-e7e2-444d-97ee-45f2b3485c1d" xsi:nil="true"/>
    <PRAText4 xmlns="4f9c820c-e7e2-444d-97ee-45f2b3485c1d" xsi:nil="true"/>
    <Level3 xmlns="c91a514c-9034-4fa3-897a-8352025b26ed" xsi:nil="true"/>
    <Team xmlns="c91a514c-9034-4fa3-897a-8352025b26ed">Simplifying Local Government Reform</Team>
    <Project xmlns="4f9c820c-e7e2-444d-97ee-45f2b3485c1d">Simplifying Local Government Reform</Project>
    <FunctionGroup xmlns="4f9c820c-e7e2-444d-97ee-45f2b3485c1d">NA</FunctionGroup>
    <Function xmlns="4f9c820c-e7e2-444d-97ee-45f2b3485c1d">Projects</Function>
    <RelatedPeople xmlns="4f9c820c-e7e2-444d-97ee-45f2b3485c1d">
      <UserInfo>
        <DisplayName/>
        <AccountId xsi:nil="true"/>
        <AccountType/>
      </UserInfo>
    </RelatedPeople>
    <AggregationNarrative xmlns="725c79e5-42ce-4aa0-ac78-b6418001f0d2" xsi:nil="true"/>
    <Channel xmlns="c91a514c-9034-4fa3-897a-8352025b26ed">NA</Channel>
    <PRAType xmlns="4f9c820c-e7e2-444d-97ee-45f2b3485c1d">Doc</PRAType>
    <PRADate1 xmlns="4f9c820c-e7e2-444d-97ee-45f2b3485c1d" xsi:nil="true"/>
    <DocumentType xmlns="4f9c820c-e7e2-444d-97ee-45f2b3485c1d" xsi:nil="true"/>
    <PRAText3 xmlns="4f9c820c-e7e2-444d-97ee-45f2b3485c1d" xsi:nil="true"/>
    <SetLabel xmlns="acec8156-111b-42b4-a491-f07651161ab5" xsi:nil="true"/>
    <Year xmlns="c91a514c-9034-4fa3-897a-8352025b26ed">NA</Year>
    <Narrative xmlns="4f9c820c-e7e2-444d-97ee-45f2b3485c1d" xsi:nil="true"/>
    <CategoryName xmlns="4f9c820c-e7e2-444d-97ee-45f2b3485c1d">NA</CategoryName>
    <PRADateTrigger xmlns="4f9c820c-e7e2-444d-97ee-45f2b3485c1d" xsi:nil="true"/>
    <PRAText2 xmlns="4f9c820c-e7e2-444d-97ee-45f2b3485c1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eDocument" ma:contentTypeID="0x010100A9A51703B15A23468B6003A8999327E0" ma:contentTypeVersion="55" ma:contentTypeDescription="Create a new document." ma:contentTypeScope="" ma:versionID="4252ce43f0557d3a3e1c99cb10bb1a91">
  <xsd:schema xmlns:xsd="http://www.w3.org/2001/XMLSchema" xmlns:xs="http://www.w3.org/2001/XMLSchema" xmlns:p="http://schemas.microsoft.com/office/2006/metadata/properties" xmlns:ns2="4f9c820c-e7e2-444d-97ee-45f2b3485c1d" xmlns:ns3="15ffb055-6eb4-45a1-bc20-bf2ac0d420da" xmlns:ns4="725c79e5-42ce-4aa0-ac78-b6418001f0d2" xmlns:ns5="c91a514c-9034-4fa3-897a-8352025b26ed" xmlns:ns6="acec8156-111b-42b4-a491-f07651161ab5" xmlns:ns7="833db2f7-72e9-4223-b029-672a886c842f" xmlns:ns8="1d2260bb-e5e1-4aae-ad5a-a1ae2506082d" targetNamespace="http://schemas.microsoft.com/office/2006/metadata/properties" ma:root="true" ma:fieldsID="5911dca5f6b5fa258fffb8206040d0c8" ns2:_="" ns3:_="" ns4:_="" ns5:_="" ns6:_="" ns7:_="" ns8:_="">
    <xsd:import namespace="4f9c820c-e7e2-444d-97ee-45f2b3485c1d"/>
    <xsd:import namespace="15ffb055-6eb4-45a1-bc20-bf2ac0d420da"/>
    <xsd:import namespace="725c79e5-42ce-4aa0-ac78-b6418001f0d2"/>
    <xsd:import namespace="c91a514c-9034-4fa3-897a-8352025b26ed"/>
    <xsd:import namespace="acec8156-111b-42b4-a491-f07651161ab5"/>
    <xsd:import namespace="833db2f7-72e9-4223-b029-672a886c842f"/>
    <xsd:import namespace="1d2260bb-e5e1-4aae-ad5a-a1ae2506082d"/>
    <xsd:element name="properties">
      <xsd:complexType>
        <xsd:sequence>
          <xsd:element name="documentManagement">
            <xsd:complexType>
              <xsd:all>
                <xsd:element ref="ns2:DocumentType" minOccurs="0"/>
                <xsd:element ref="ns3:KeyWords" minOccurs="0"/>
                <xsd:element ref="ns2:Narrative" minOccurs="0"/>
                <xsd:element ref="ns3:SecurityClassification" minOccurs="0"/>
                <xsd:element ref="ns2:Subactivity" minOccurs="0"/>
                <xsd:element ref="ns2:Case" minOccurs="0"/>
                <xsd:element ref="ns2:RelatedPeople" minOccurs="0"/>
                <xsd:element ref="ns2:CategoryName" minOccurs="0"/>
                <xsd:element ref="ns2:CategoryValue" minOccurs="0"/>
                <xsd:element ref="ns2:BusinessValue" minOccurs="0"/>
                <xsd:element ref="ns2:FunctionGroup" minOccurs="0"/>
                <xsd:element ref="ns2:Function" minOccurs="0"/>
                <xsd:element ref="ns2:PRAType" minOccurs="0"/>
                <xsd:element ref="ns2:PRADate1" minOccurs="0"/>
                <xsd:element ref="ns2:PRADate2" minOccurs="0"/>
                <xsd:element ref="ns2:PRADate3" minOccurs="0"/>
                <xsd:element ref="ns2:PRADateDisposal" minOccurs="0"/>
                <xsd:element ref="ns2:PRADateTrigger" minOccurs="0"/>
                <xsd:element ref="ns2:PRAText1" minOccurs="0"/>
                <xsd:element ref="ns2:PRAText2" minOccurs="0"/>
                <xsd:element ref="ns2:PRAText3" minOccurs="0"/>
                <xsd:element ref="ns2:PRAText4" minOccurs="0"/>
                <xsd:element ref="ns2:PRAText5" minOccurs="0"/>
                <xsd:element ref="ns2:AggregationStatus" minOccurs="0"/>
                <xsd:element ref="ns2:Project" minOccurs="0"/>
                <xsd:element ref="ns2:Activity" minOccurs="0"/>
                <xsd:element ref="ns4:AggregationNarrative" minOccurs="0"/>
                <xsd:element ref="ns5:Channel" minOccurs="0"/>
                <xsd:element ref="ns5:Team" minOccurs="0"/>
                <xsd:element ref="ns5:Level2" minOccurs="0"/>
                <xsd:element ref="ns5:Level3" minOccurs="0"/>
                <xsd:element ref="ns5:Year" minOccurs="0"/>
                <xsd:element ref="ns6:SetLabel" minOccurs="0"/>
                <xsd:element ref="ns6:OverrideLabel" minOccurs="0"/>
                <xsd:element ref="ns7:MediaServiceMetadata" minOccurs="0"/>
                <xsd:element ref="ns7:MediaServiceFastMetadata" minOccurs="0"/>
                <xsd:element ref="ns7:MediaServiceSearchProperties" minOccurs="0"/>
                <xsd:element ref="ns7:MediaServiceDateTaken" minOccurs="0"/>
                <xsd:element ref="ns7:lcf76f155ced4ddcb4097134ff3c332f" minOccurs="0"/>
                <xsd:element ref="ns8:TaxCatchAll" minOccurs="0"/>
                <xsd:element ref="ns7:MediaServiceOCR" minOccurs="0"/>
                <xsd:element ref="ns7:MediaServiceGenerationTime" minOccurs="0"/>
                <xsd:element ref="ns7: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9c820c-e7e2-444d-97ee-45f2b3485c1d" elementFormDefault="qualified">
    <xsd:import namespace="http://schemas.microsoft.com/office/2006/documentManagement/types"/>
    <xsd:import namespace="http://schemas.microsoft.com/office/infopath/2007/PartnerControls"/>
    <xsd:element name="DocumentType" ma:index="8" nillable="true" ma:displayName="Document Type" ma:format="Dropdown" ma:hidden="true" ma:internalName="DocumentType" ma:readOnly="false">
      <xsd:simpleType>
        <xsd:union memberTypes="dms:Text">
          <xsd:simpleType>
            <xsd:restriction base="dms:Choice">
              <xsd:enumeration value="APPLICATION, certificate, consent related"/>
              <xsd:enumeration value="CONTRACT, Variation, Agreement"/>
              <xsd:enumeration value="CORRESPONDENCE"/>
              <xsd:enumeration value="DRAWING, Plan, Map"/>
              <xsd:enumeration value="EMPLOYMENT related"/>
              <xsd:enumeration value="FINANCIAL related"/>
              <xsd:enumeration value="KNOWLEDGE article"/>
              <xsd:enumeration value="MEETING related"/>
              <xsd:enumeration value="MEMO, Filenote, Email"/>
              <xsd:enumeration value="MODEL, Calculation, Working"/>
              <xsd:enumeration value="PHOTO, Image or Multi-media"/>
              <xsd:enumeration value="PRESENTATION"/>
              <xsd:enumeration value="PUBLICATION material"/>
              <xsd:enumeration value="PURCHASING related"/>
              <xsd:enumeration value="REPORT, or planning related"/>
              <xsd:enumeration value="RULES, Policy, Bylaw, procedure"/>
              <xsd:enumeration value="SERVICE REQUEST related"/>
              <xsd:enumeration value="SPECIFICATION or standard"/>
              <xsd:enumeration value="SUPPLIER PRODUCT Info"/>
              <xsd:enumeration value="TEMPLATE, Checklist or Form"/>
            </xsd:restriction>
          </xsd:simpleType>
        </xsd:union>
      </xsd:simpleType>
    </xsd:element>
    <xsd:element name="Narrative" ma:index="10" nillable="true" ma:displayName="Narrative" ma:hidden="true" ma:internalName="Narrative" ma:readOnly="false">
      <xsd:simpleType>
        <xsd:restriction base="dms:Note"/>
      </xsd:simpleType>
    </xsd:element>
    <xsd:element name="Subactivity" ma:index="12" nillable="true" ma:displayName="Subactivity" ma:default="Project Documents" ma:hidden="true" ma:internalName="Subactivity" ma:readOnly="false">
      <xsd:simpleType>
        <xsd:restriction base="dms:Text">
          <xsd:maxLength value="255"/>
        </xsd:restriction>
      </xsd:simpleType>
    </xsd:element>
    <xsd:element name="Case" ma:index="13" nillable="true" ma:displayName="Case" ma:default="NA" ma:hidden="true" ma:internalName="Case" ma:readOnly="false">
      <xsd:simpleType>
        <xsd:restriction base="dms:Text">
          <xsd:maxLength value="255"/>
        </xsd:restriction>
      </xsd:simpleType>
    </xsd:element>
    <xsd:element name="RelatedPeople" ma:index="14" nillable="true" ma:displayName="Related People" ma:hidden="true" ma:list="UserInfo" ma:SharePointGroup="0" ma:internalName="RelatedPeople"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ategoryName" ma:index="15" nillable="true" ma:displayName="Category 1" ma:default="NA" ma:hidden="true" ma:internalName="CategoryName" ma:readOnly="false">
      <xsd:simpleType>
        <xsd:restriction base="dms:Text">
          <xsd:maxLength value="255"/>
        </xsd:restriction>
      </xsd:simpleType>
    </xsd:element>
    <xsd:element name="CategoryValue" ma:index="16" nillable="true" ma:displayName="Category 2" ma:default="NA" ma:hidden="true" ma:internalName="CategoryValue" ma:readOnly="false">
      <xsd:simpleType>
        <xsd:restriction base="dms:Text">
          <xsd:maxLength value="255"/>
        </xsd:restriction>
      </xsd:simpleType>
    </xsd:element>
    <xsd:element name="BusinessValue" ma:index="17" nillable="true" ma:displayName="Business Value" ma:hidden="true" ma:internalName="BusinessValue" ma:readOnly="false">
      <xsd:simpleType>
        <xsd:restriction base="dms:Text">
          <xsd:maxLength value="255"/>
        </xsd:restriction>
      </xsd:simpleType>
    </xsd:element>
    <xsd:element name="FunctionGroup" ma:index="18" nillable="true" ma:displayName="Function Group" ma:default="NA" ma:hidden="true" ma:internalName="FunctionGroup" ma:readOnly="false">
      <xsd:simpleType>
        <xsd:restriction base="dms:Text">
          <xsd:maxLength value="255"/>
        </xsd:restriction>
      </xsd:simpleType>
    </xsd:element>
    <xsd:element name="Function" ma:index="19" nillable="true" ma:displayName="Function" ma:default="Projects" ma:hidden="true" ma:internalName="Function" ma:readOnly="false">
      <xsd:simpleType>
        <xsd:restriction base="dms:Text">
          <xsd:maxLength value="255"/>
        </xsd:restriction>
      </xsd:simpleType>
    </xsd:element>
    <xsd:element name="PRAType" ma:index="20" nillable="true" ma:displayName="PRA Type" ma:default="Doc" ma:hidden="true" ma:internalName="PRAType" ma:readOnly="false">
      <xsd:simpleType>
        <xsd:restriction base="dms:Text">
          <xsd:maxLength value="255"/>
        </xsd:restriction>
      </xsd:simpleType>
    </xsd:element>
    <xsd:element name="PRADate1" ma:index="21" nillable="true" ma:displayName="PRA Date 1" ma:format="DateOnly" ma:hidden="true" ma:internalName="PRADate1" ma:readOnly="false">
      <xsd:simpleType>
        <xsd:restriction base="dms:DateTime"/>
      </xsd:simpleType>
    </xsd:element>
    <xsd:element name="PRADate2" ma:index="22" nillable="true" ma:displayName="PRA Date 2" ma:format="DateOnly" ma:hidden="true" ma:internalName="PRADate2" ma:readOnly="false">
      <xsd:simpleType>
        <xsd:restriction base="dms:DateTime"/>
      </xsd:simpleType>
    </xsd:element>
    <xsd:element name="PRADate3" ma:index="23" nillable="true" ma:displayName="PRA Date 3" ma:format="DateOnly" ma:hidden="true" ma:internalName="PRADate3" ma:readOnly="false">
      <xsd:simpleType>
        <xsd:restriction base="dms:DateTime"/>
      </xsd:simpleType>
    </xsd:element>
    <xsd:element name="PRADateDisposal" ma:index="24" nillable="true" ma:displayName="PRA Date Disposal" ma:format="DateOnly" ma:hidden="true" ma:internalName="PRADateDisposal" ma:readOnly="false">
      <xsd:simpleType>
        <xsd:restriction base="dms:DateTime"/>
      </xsd:simpleType>
    </xsd:element>
    <xsd:element name="PRADateTrigger" ma:index="25" nillable="true" ma:displayName="PRA Date Trigger" ma:format="DateOnly" ma:hidden="true" ma:internalName="PRADateTrigger" ma:readOnly="false">
      <xsd:simpleType>
        <xsd:restriction base="dms:DateTime"/>
      </xsd:simpleType>
    </xsd:element>
    <xsd:element name="PRAText1" ma:index="26" nillable="true" ma:displayName="PRA Text 1" ma:hidden="true" ma:internalName="PRAText1" ma:readOnly="false">
      <xsd:simpleType>
        <xsd:restriction base="dms:Text">
          <xsd:maxLength value="255"/>
        </xsd:restriction>
      </xsd:simpleType>
    </xsd:element>
    <xsd:element name="PRAText2" ma:index="27" nillable="true" ma:displayName="PRA Text 2" ma:hidden="true" ma:internalName="PRAText2" ma:readOnly="false">
      <xsd:simpleType>
        <xsd:restriction base="dms:Text">
          <xsd:maxLength value="255"/>
        </xsd:restriction>
      </xsd:simpleType>
    </xsd:element>
    <xsd:element name="PRAText3" ma:index="28" nillable="true" ma:displayName="PRA Text 3" ma:hidden="true" ma:internalName="PRAText3" ma:readOnly="false">
      <xsd:simpleType>
        <xsd:restriction base="dms:Text">
          <xsd:maxLength value="255"/>
        </xsd:restriction>
      </xsd:simpleType>
    </xsd:element>
    <xsd:element name="PRAText4" ma:index="29" nillable="true" ma:displayName="PRA Text 4" ma:hidden="true" ma:internalName="PRAText4" ma:readOnly="false">
      <xsd:simpleType>
        <xsd:restriction base="dms:Text">
          <xsd:maxLength value="255"/>
        </xsd:restriction>
      </xsd:simpleType>
    </xsd:element>
    <xsd:element name="PRAText5" ma:index="30" nillable="true" ma:displayName="PRA Text 5" ma:hidden="true" ma:internalName="PRAText5" ma:readOnly="false">
      <xsd:simpleType>
        <xsd:restriction base="dms:Text">
          <xsd:maxLength value="255"/>
        </xsd:restriction>
      </xsd:simpleType>
    </xsd:element>
    <xsd:element name="AggregationStatus" ma:index="31" nillable="true" ma:displayName="Aggregation Status" ma:default="Normal" ma:format="Dropdown" ma:hidden="true" ma:internalName="AggregationStatus" ma:readOnly="false">
      <xsd:simpleType>
        <xsd:union memberTypes="dms:Text">
          <xsd:simpleType>
            <xsd:restriction base="dms:Choice">
              <xsd:enumeration value="Delete Soon"/>
              <xsd:enumeration value="Transfer Soon"/>
              <xsd:enumeration value="Appraise Soon"/>
              <xsd:enumeration value="Delete"/>
              <xsd:enumeration value="Transfer"/>
              <xsd:enumeration value="Appraise"/>
              <xsd:enumeration value="Hold"/>
              <xsd:enumeration value="Normal"/>
              <xsd:enumeration value="Archive"/>
            </xsd:restriction>
          </xsd:simpleType>
        </xsd:union>
      </xsd:simpleType>
    </xsd:element>
    <xsd:element name="Project" ma:index="32" nillable="true" ma:displayName="Project" ma:default="Simplifying Local Government Reform" ma:hidden="true" ma:internalName="Project" ma:readOnly="false">
      <xsd:simpleType>
        <xsd:restriction base="dms:Text">
          <xsd:maxLength value="255"/>
        </xsd:restriction>
      </xsd:simpleType>
    </xsd:element>
    <xsd:element name="Activity" ma:index="33" nillable="true" ma:displayName="Activity" ma:default="Infrastructure Projects" ma:hidden="true" ma:internalName="Activity"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5ffb055-6eb4-45a1-bc20-bf2ac0d420da" elementFormDefault="qualified">
    <xsd:import namespace="http://schemas.microsoft.com/office/2006/documentManagement/types"/>
    <xsd:import namespace="http://schemas.microsoft.com/office/infopath/2007/PartnerControls"/>
    <xsd:element name="KeyWords" ma:index="9" nillable="true" ma:displayName="Key Words" ma:hidden="true" ma:internalName="KeyWords" ma:readOnly="false">
      <xsd:simpleType>
        <xsd:restriction base="dms:Note"/>
      </xsd:simpleType>
    </xsd:element>
    <xsd:element name="SecurityClassification" ma:index="11" nillable="true" ma:displayName="Security Classification" ma:format="Dropdown" ma:hidden="true" ma:internalName="SecurityClassification" ma:readOnly="false">
      <xsd:simpleType>
        <xsd:union memberTypes="dms:Text">
          <xsd:simpleType>
            <xsd:restriction base="dms:Choice">
              <xsd:enumeration value="Confidential"/>
              <xsd:enumeration value="Restricted"/>
              <xsd:enumeration value="Unrestrict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725c79e5-42ce-4aa0-ac78-b6418001f0d2" elementFormDefault="qualified">
    <xsd:import namespace="http://schemas.microsoft.com/office/2006/documentManagement/types"/>
    <xsd:import namespace="http://schemas.microsoft.com/office/infopath/2007/PartnerControls"/>
    <xsd:element name="AggregationNarrative" ma:index="34" nillable="true" ma:displayName="Aggregation Narrative" ma:hidden="true" ma:internalName="AggregationNarrativ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91a514c-9034-4fa3-897a-8352025b26ed" elementFormDefault="qualified">
    <xsd:import namespace="http://schemas.microsoft.com/office/2006/documentManagement/types"/>
    <xsd:import namespace="http://schemas.microsoft.com/office/infopath/2007/PartnerControls"/>
    <xsd:element name="Channel" ma:index="35" nillable="true" ma:displayName="Channel" ma:default="NA" ma:hidden="true" ma:internalName="Channel" ma:readOnly="false">
      <xsd:simpleType>
        <xsd:restriction base="dms:Text">
          <xsd:maxLength value="255"/>
        </xsd:restriction>
      </xsd:simpleType>
    </xsd:element>
    <xsd:element name="Team" ma:index="36" nillable="true" ma:displayName="Team" ma:default="Simplifying Local Government Reform" ma:hidden="true" ma:internalName="Team" ma:readOnly="false">
      <xsd:simpleType>
        <xsd:restriction base="dms:Text">
          <xsd:maxLength value="255"/>
        </xsd:restriction>
      </xsd:simpleType>
    </xsd:element>
    <xsd:element name="Level2" ma:index="37" nillable="true" ma:displayName="Level2" ma:default="NA" ma:hidden="true" ma:internalName="Level2" ma:readOnly="false">
      <xsd:simpleType>
        <xsd:restriction base="dms:Text">
          <xsd:maxLength value="255"/>
        </xsd:restriction>
      </xsd:simpleType>
    </xsd:element>
    <xsd:element name="Level3" ma:index="38" nillable="true" ma:displayName="Level3" ma:hidden="true" ma:internalName="Level3" ma:readOnly="false">
      <xsd:simpleType>
        <xsd:restriction base="dms:Text">
          <xsd:maxLength value="255"/>
        </xsd:restriction>
      </xsd:simpleType>
    </xsd:element>
    <xsd:element name="Year" ma:index="39" nillable="true" ma:displayName="Year" ma:default="NA" ma:hidden="true" ma:internalName="Year"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cec8156-111b-42b4-a491-f07651161ab5" elementFormDefault="qualified">
    <xsd:import namespace="http://schemas.microsoft.com/office/2006/documentManagement/types"/>
    <xsd:import namespace="http://schemas.microsoft.com/office/infopath/2007/PartnerControls"/>
    <xsd:element name="SetLabel" ma:index="40" nillable="true" ma:displayName="Set Label" ma:hidden="true" ma:internalName="SetLabel" ma:readOnly="false">
      <xsd:simpleType>
        <xsd:restriction base="dms:Text">
          <xsd:maxLength value="255"/>
        </xsd:restriction>
      </xsd:simpleType>
    </xsd:element>
    <xsd:element name="OverrideLabel" ma:index="41" nillable="true" ma:displayName="Override Label" ma:hidden="true" ma:internalName="OverrideLabel"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33db2f7-72e9-4223-b029-672a886c842f" elementFormDefault="qualified">
    <xsd:import namespace="http://schemas.microsoft.com/office/2006/documentManagement/types"/>
    <xsd:import namespace="http://schemas.microsoft.com/office/infopath/2007/PartnerControls"/>
    <xsd:element name="MediaServiceMetadata" ma:index="42" nillable="true" ma:displayName="MediaServiceMetadata" ma:hidden="true" ma:internalName="MediaServiceMetadata" ma:readOnly="true">
      <xsd:simpleType>
        <xsd:restriction base="dms:Note"/>
      </xsd:simpleType>
    </xsd:element>
    <xsd:element name="MediaServiceFastMetadata" ma:index="43" nillable="true" ma:displayName="MediaServiceFastMetadata" ma:hidden="true" ma:internalName="MediaServiceFastMetadata" ma:readOnly="true">
      <xsd:simpleType>
        <xsd:restriction base="dms:Note"/>
      </xsd:simpleType>
    </xsd:element>
    <xsd:element name="MediaServiceSearchProperties" ma:index="44" nillable="true" ma:displayName="MediaServiceSearchProperties" ma:hidden="true" ma:internalName="MediaServiceSearchProperties" ma:readOnly="true">
      <xsd:simpleType>
        <xsd:restriction base="dms:Note"/>
      </xsd:simpleType>
    </xsd:element>
    <xsd:element name="MediaServiceDateTaken" ma:index="45" nillable="true" ma:displayName="MediaServiceDateTaken" ma:hidden="true" ma:indexed="true" ma:internalName="MediaServiceDateTaken" ma:readOnly="true">
      <xsd:simpleType>
        <xsd:restriction base="dms:Text"/>
      </xsd:simpleType>
    </xsd:element>
    <xsd:element name="lcf76f155ced4ddcb4097134ff3c332f" ma:index="47" nillable="true" ma:taxonomy="true" ma:internalName="lcf76f155ced4ddcb4097134ff3c332f" ma:taxonomyFieldName="MediaServiceImageTags" ma:displayName="Image Tags" ma:readOnly="false" ma:fieldId="{5cf76f15-5ced-4ddc-b409-7134ff3c332f}" ma:taxonomyMulti="true" ma:sspId="f21aca68-2e58-4c50-9fdd-110166d223cf" ma:termSetId="09814cd3-568e-fe90-9814-8d621ff8fb84" ma:anchorId="fba54fb3-c3e1-fe81-a776-ca4b69148c4d" ma:open="true" ma:isKeyword="false">
      <xsd:complexType>
        <xsd:sequence>
          <xsd:element ref="pc:Terms" minOccurs="0" maxOccurs="1"/>
        </xsd:sequence>
      </xsd:complexType>
    </xsd:element>
    <xsd:element name="MediaServiceOCR" ma:index="49" nillable="true" ma:displayName="Extracted Text" ma:internalName="MediaServiceOCR" ma:readOnly="true">
      <xsd:simpleType>
        <xsd:restriction base="dms:Note">
          <xsd:maxLength value="255"/>
        </xsd:restriction>
      </xsd:simpleType>
    </xsd:element>
    <xsd:element name="MediaServiceGenerationTime" ma:index="50" nillable="true" ma:displayName="MediaServiceGenerationTime" ma:hidden="true" ma:internalName="MediaServiceGenerationTime" ma:readOnly="true">
      <xsd:simpleType>
        <xsd:restriction base="dms:Text"/>
      </xsd:simpleType>
    </xsd:element>
    <xsd:element name="MediaServiceEventHashCode" ma:index="5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2260bb-e5e1-4aae-ad5a-a1ae2506082d" elementFormDefault="qualified">
    <xsd:import namespace="http://schemas.microsoft.com/office/2006/documentManagement/types"/>
    <xsd:import namespace="http://schemas.microsoft.com/office/infopath/2007/PartnerControls"/>
    <xsd:element name="TaxCatchAll" ma:index="48" nillable="true" ma:displayName="Taxonomy Catch All Column" ma:hidden="true" ma:list="{457032fc-2a62-40d6-a048-add81e8e0023}" ma:internalName="TaxCatchAll" ma:showField="CatchAllData" ma:web="1d2260bb-e5e1-4aae-ad5a-a1ae250608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8C045C-FDB5-48D0-8DC9-837BD57E3C85}">
  <ds:schemaRefs>
    <ds:schemaRef ds:uri="http://purl.org/dc/terms/"/>
    <ds:schemaRef ds:uri="http://schemas.microsoft.com/office/infopath/2007/PartnerControls"/>
    <ds:schemaRef ds:uri="http://purl.org/dc/dcmitype/"/>
    <ds:schemaRef ds:uri="http://schemas.openxmlformats.org/package/2006/metadata/core-properties"/>
    <ds:schemaRef ds:uri="1d2260bb-e5e1-4aae-ad5a-a1ae2506082d"/>
    <ds:schemaRef ds:uri="833db2f7-72e9-4223-b029-672a886c842f"/>
    <ds:schemaRef ds:uri="http://purl.org/dc/elements/1.1/"/>
    <ds:schemaRef ds:uri="http://schemas.microsoft.com/office/2006/documentManagement/types"/>
    <ds:schemaRef ds:uri="acec8156-111b-42b4-a491-f07651161ab5"/>
    <ds:schemaRef ds:uri="15ffb055-6eb4-45a1-bc20-bf2ac0d420da"/>
    <ds:schemaRef ds:uri="4f9c820c-e7e2-444d-97ee-45f2b3485c1d"/>
    <ds:schemaRef ds:uri="c91a514c-9034-4fa3-897a-8352025b26ed"/>
    <ds:schemaRef ds:uri="725c79e5-42ce-4aa0-ac78-b6418001f0d2"/>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6A148DE2-6F27-4A09-9B13-5848705B5638}">
  <ds:schemaRefs>
    <ds:schemaRef ds:uri="http://schemas.microsoft.com/sharepoint/v3/contenttype/forms"/>
  </ds:schemaRefs>
</ds:datastoreItem>
</file>

<file path=customXml/itemProps3.xml><?xml version="1.0" encoding="utf-8"?>
<ds:datastoreItem xmlns:ds="http://schemas.openxmlformats.org/officeDocument/2006/customXml" ds:itemID="{9E994038-1AE1-4180-9AE8-A0A63E1A78A7}">
  <ds:schemaRefs>
    <ds:schemaRef ds:uri="http://schemas.microsoft.com/sharepoint/events"/>
  </ds:schemaRefs>
</ds:datastoreItem>
</file>

<file path=customXml/itemProps4.xml><?xml version="1.0" encoding="utf-8"?>
<ds:datastoreItem xmlns:ds="http://schemas.openxmlformats.org/officeDocument/2006/customXml" ds:itemID="{7F89127B-031A-4287-B203-EC5EF76874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9c820c-e7e2-444d-97ee-45f2b3485c1d"/>
    <ds:schemaRef ds:uri="15ffb055-6eb4-45a1-bc20-bf2ac0d420da"/>
    <ds:schemaRef ds:uri="725c79e5-42ce-4aa0-ac78-b6418001f0d2"/>
    <ds:schemaRef ds:uri="c91a514c-9034-4fa3-897a-8352025b26ed"/>
    <ds:schemaRef ds:uri="acec8156-111b-42b4-a491-f07651161ab5"/>
    <ds:schemaRef ds:uri="833db2f7-72e9-4223-b029-672a886c842f"/>
    <ds:schemaRef ds:uri="1d2260bb-e5e1-4aae-ad5a-a1ae250608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11176</TotalTime>
  <Words>1343</Words>
  <Application>Microsoft Office PowerPoint</Application>
  <PresentationFormat>Widescreen</PresentationFormat>
  <Paragraphs>154</Paragraphs>
  <Slides>19</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Aptos</vt:lpstr>
      <vt:lpstr>Aptos Display</vt:lpstr>
      <vt:lpstr>Arial</vt:lpstr>
      <vt:lpstr>Office Theme</vt:lpstr>
      <vt:lpstr>Headstart Local Government Reform</vt:lpstr>
      <vt:lpstr>Agenda</vt:lpstr>
      <vt:lpstr>Setting the scene</vt:lpstr>
      <vt:lpstr>Background/recap</vt:lpstr>
      <vt:lpstr>Headstart – current process </vt:lpstr>
      <vt:lpstr>PowerPoint Presentation</vt:lpstr>
      <vt:lpstr>Engagement report</vt:lpstr>
      <vt:lpstr>Engagement report</vt:lpstr>
      <vt:lpstr>Engagement report</vt:lpstr>
      <vt:lpstr>The Draft Proposal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Now what?</vt:lpstr>
      <vt:lpstr>Open to Questions, clarifications and commentary on the Outline Proposal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Headstart Local Government Reform</dc:title>
  <dc:creator>Paul Zaanen</dc:creator>
  <cp:lastModifiedBy>Ashley Stuart</cp:lastModifiedBy>
  <cp:revision>11</cp:revision>
  <cp:lastPrinted>2026-07-21T20:05:23Z</cp:lastPrinted>
  <dcterms:created xsi:type="dcterms:W3CDTF">2026-07-14T03:34:28Z</dcterms:created>
  <dcterms:modified xsi:type="dcterms:W3CDTF">2026-07-23T08:14:24Z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0x010100A9A51703B15A23468B6003A8999327E0</vt:lpwstr>
  </property>
  <property fmtid="{D5CDD505-2E9C-101B-9397-08002B2CF9AE}" pid="3" name="_dlc_DocId">
    <vt:lpwstr>TMPL-168755616-271</vt:lpwstr>
  </property>
  <property fmtid="{D5CDD505-2E9C-101B-9397-08002B2CF9AE}" pid="4" name="_dlc_DocIdItemGuid">
    <vt:lpwstr>64d445c5-5ead-4045-9534-576ffd574604</vt:lpwstr>
  </property>
  <property fmtid="{D5CDD505-2E9C-101B-9397-08002B2CF9AE}" pid="5" name="_dlc_DocIdUrl">
    <vt:lpwstr>https://bullerdcgovt.sharepoint.com/sites/SimplifyingLGreform/_layouts/15/DocIdRedir.aspx?ID=TMPL-168755616-271, TMPL-168755616-271</vt:lpwstr>
  </property>
  <property fmtid="{D5CDD505-2E9C-101B-9397-08002B2CF9AE}" pid="6" name="MediaServiceImageTags">
    <vt:lpwstr/>
  </property>
</Properties>
</file>